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0" r:id="rId3"/>
    <p:sldId id="281" r:id="rId4"/>
    <p:sldId id="282" r:id="rId5"/>
    <p:sldId id="283"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1" autoAdjust="0"/>
    <p:restoredTop sz="94660"/>
  </p:normalViewPr>
  <p:slideViewPr>
    <p:cSldViewPr snapToGrid="0">
      <p:cViewPr varScale="1">
        <p:scale>
          <a:sx n="77" d="100"/>
          <a:sy n="77" d="100"/>
        </p:scale>
        <p:origin x="76" y="28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10/25/2016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literarydevices.net/tag/bibl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Tuesday, October 25</a:t>
            </a:r>
            <a:endParaRPr lang="en-US" dirty="0"/>
          </a:p>
        </p:txBody>
      </p:sp>
      <p:sp>
        <p:nvSpPr>
          <p:cNvPr id="3" name="Subtitle 2"/>
          <p:cNvSpPr>
            <a:spLocks noGrp="1"/>
          </p:cNvSpPr>
          <p:nvPr>
            <p:ph type="subTitle" idx="1"/>
          </p:nvPr>
        </p:nvSpPr>
        <p:spPr/>
        <p:txBody>
          <a:bodyPr/>
          <a:lstStyle/>
          <a:p>
            <a:r>
              <a:rPr lang="en-US" dirty="0" smtClean="0"/>
              <a:t>Freshman English</a:t>
            </a:r>
            <a:endParaRPr lang="en-US" dirty="0"/>
          </a:p>
        </p:txBody>
      </p:sp>
    </p:spTree>
    <p:extLst>
      <p:ext uri="{BB962C8B-B14F-4D97-AF65-F5344CB8AC3E}">
        <p14:creationId xmlns:p14="http://schemas.microsoft.com/office/powerpoint/2010/main" val="2262430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Structures</a:t>
            </a:r>
            <a:endParaRPr lang="en-US" dirty="0"/>
          </a:p>
        </p:txBody>
      </p:sp>
      <p:sp>
        <p:nvSpPr>
          <p:cNvPr id="3" name="Content Placeholder 2"/>
          <p:cNvSpPr>
            <a:spLocks noGrp="1"/>
          </p:cNvSpPr>
          <p:nvPr>
            <p:ph idx="1"/>
          </p:nvPr>
        </p:nvSpPr>
        <p:spPr>
          <a:xfrm>
            <a:off x="677334" y="1366344"/>
            <a:ext cx="8897590" cy="5276194"/>
          </a:xfrm>
        </p:spPr>
        <p:txBody>
          <a:bodyPr>
            <a:noAutofit/>
          </a:bodyPr>
          <a:lstStyle/>
          <a:p>
            <a:pPr marL="0" indent="0">
              <a:buNone/>
            </a:pPr>
            <a:r>
              <a:rPr lang="en-US" sz="2400" b="1" dirty="0" smtClean="0"/>
              <a:t>ENTRY TASK: Get </a:t>
            </a:r>
            <a:r>
              <a:rPr lang="en-US" sz="2400" b="1" dirty="0"/>
              <a:t>your Composition Books and </a:t>
            </a:r>
            <a:r>
              <a:rPr lang="en-US" sz="2400" b="1" dirty="0" err="1"/>
              <a:t>SpringBoard</a:t>
            </a:r>
            <a:r>
              <a:rPr lang="en-US" sz="2400" b="1" dirty="0"/>
              <a:t>.</a:t>
            </a:r>
          </a:p>
          <a:p>
            <a:pPr marL="400050" lvl="1" indent="0">
              <a:buNone/>
            </a:pPr>
            <a:r>
              <a:rPr lang="en-US" sz="2400" dirty="0" smtClean="0"/>
              <a:t>Record these definitions in the </a:t>
            </a:r>
            <a:r>
              <a:rPr lang="en-US" sz="2400" dirty="0" smtClean="0">
                <a:solidFill>
                  <a:srgbClr val="C00000"/>
                </a:solidFill>
              </a:rPr>
              <a:t>VOCAB</a:t>
            </a:r>
            <a:r>
              <a:rPr lang="en-US" sz="2400" dirty="0" smtClean="0"/>
              <a:t> section of your </a:t>
            </a:r>
            <a:r>
              <a:rPr lang="en-US" sz="2400" dirty="0" err="1" smtClean="0"/>
              <a:t>CompBook</a:t>
            </a:r>
            <a:r>
              <a:rPr lang="en-US" sz="2400" dirty="0" smtClean="0"/>
              <a:t>:</a:t>
            </a:r>
          </a:p>
          <a:p>
            <a:pPr marL="0" indent="0">
              <a:buNone/>
            </a:pPr>
            <a:r>
              <a:rPr lang="en-US" sz="2400" b="1" dirty="0" err="1" smtClean="0"/>
              <a:t>Polysyndeton</a:t>
            </a:r>
            <a:r>
              <a:rPr lang="en-US" sz="2400" b="1" dirty="0" smtClean="0"/>
              <a:t>: </a:t>
            </a:r>
            <a:r>
              <a:rPr lang="en-US" dirty="0"/>
              <a:t> </a:t>
            </a:r>
            <a:r>
              <a:rPr lang="en-US" sz="2400" dirty="0"/>
              <a:t>the usage of several conjunctions where they could possibly be omitted</a:t>
            </a:r>
            <a:r>
              <a:rPr lang="en-US" sz="2400" dirty="0" smtClean="0"/>
              <a:t> </a:t>
            </a:r>
            <a:r>
              <a:rPr lang="en-US" sz="2400" dirty="0"/>
              <a:t>in order to achieve an artistic </a:t>
            </a:r>
            <a:r>
              <a:rPr lang="en-US" sz="2400" dirty="0" smtClean="0"/>
              <a:t>effect</a:t>
            </a:r>
          </a:p>
          <a:p>
            <a:pPr lvl="1"/>
            <a:r>
              <a:rPr lang="en-US" sz="2000" dirty="0" smtClean="0"/>
              <a:t>FUNCTION: brings </a:t>
            </a:r>
            <a:r>
              <a:rPr lang="en-US" sz="2000" dirty="0"/>
              <a:t>continuity in a sentence, </a:t>
            </a:r>
            <a:r>
              <a:rPr lang="en-US" sz="2000" dirty="0" smtClean="0"/>
              <a:t>but acts </a:t>
            </a:r>
            <a:r>
              <a:rPr lang="en-US" sz="2000" dirty="0"/>
              <a:t>also as a stylistic device, brings rhythm to the text with </a:t>
            </a:r>
            <a:r>
              <a:rPr lang="en-US" sz="2000" dirty="0" smtClean="0"/>
              <a:t>the repetition of </a:t>
            </a:r>
            <a:r>
              <a:rPr lang="en-US" sz="2000" dirty="0"/>
              <a:t>conjunctions in quick succession. It is also employed as a tool to lay emphasis to the ideas the conjunctions connect</a:t>
            </a:r>
            <a:r>
              <a:rPr lang="en-US" sz="2000" dirty="0" smtClean="0"/>
              <a:t>.</a:t>
            </a:r>
          </a:p>
          <a:p>
            <a:pPr marL="457200" lvl="1" indent="0">
              <a:buNone/>
            </a:pPr>
            <a:r>
              <a:rPr lang="en-US" sz="2000" dirty="0" smtClean="0"/>
              <a:t>EXAMPLE:</a:t>
            </a:r>
          </a:p>
          <a:p>
            <a:pPr lvl="1"/>
            <a:r>
              <a:rPr lang="en-US" sz="2000" dirty="0" smtClean="0"/>
              <a:t>He eats and sleeps and drinks.</a:t>
            </a:r>
          </a:p>
          <a:p>
            <a:pPr lvl="1"/>
            <a:endParaRPr lang="en-US" sz="2000" dirty="0"/>
          </a:p>
        </p:txBody>
      </p:sp>
    </p:spTree>
    <p:extLst>
      <p:ext uri="{BB962C8B-B14F-4D97-AF65-F5344CB8AC3E}">
        <p14:creationId xmlns:p14="http://schemas.microsoft.com/office/powerpoint/2010/main" val="2676080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Polysyndeton</a:t>
            </a:r>
            <a:r>
              <a:rPr lang="en-US" dirty="0" smtClean="0"/>
              <a:t>—Examples</a:t>
            </a:r>
            <a:br>
              <a:rPr lang="en-US" dirty="0" smtClean="0"/>
            </a:br>
            <a:endParaRPr lang="en-US" dirty="0"/>
          </a:p>
        </p:txBody>
      </p:sp>
      <p:sp>
        <p:nvSpPr>
          <p:cNvPr id="3" name="Content Placeholder 2"/>
          <p:cNvSpPr>
            <a:spLocks noGrp="1"/>
          </p:cNvSpPr>
          <p:nvPr>
            <p:ph idx="1"/>
          </p:nvPr>
        </p:nvSpPr>
        <p:spPr>
          <a:xfrm>
            <a:off x="677334" y="1282262"/>
            <a:ext cx="8596668" cy="5307723"/>
          </a:xfrm>
        </p:spPr>
        <p:txBody>
          <a:bodyPr>
            <a:noAutofit/>
          </a:bodyPr>
          <a:lstStyle/>
          <a:p>
            <a:pPr marL="800100" lvl="1" indent="-342900">
              <a:buFont typeface="+mj-lt"/>
              <a:buAutoNum type="arabicPeriod"/>
            </a:pPr>
            <a:r>
              <a:rPr lang="en-US" sz="1800" dirty="0" smtClean="0"/>
              <a:t>We </a:t>
            </a:r>
            <a:r>
              <a:rPr lang="en-US" sz="1800" dirty="0"/>
              <a:t>have ships and men and money and stores.</a:t>
            </a:r>
          </a:p>
          <a:p>
            <a:pPr marL="800100" lvl="1" indent="-342900">
              <a:buFont typeface="+mj-lt"/>
              <a:buAutoNum type="arabicPeriod"/>
            </a:pPr>
            <a:r>
              <a:rPr lang="en-US" sz="1800" dirty="0"/>
              <a:t>“And Joshua, and all of Israel with him, took </a:t>
            </a:r>
            <a:r>
              <a:rPr lang="en-US" sz="1800" dirty="0" err="1"/>
              <a:t>Achan</a:t>
            </a:r>
            <a:r>
              <a:rPr lang="en-US" sz="1800" dirty="0"/>
              <a:t> the son of </a:t>
            </a:r>
            <a:r>
              <a:rPr lang="en-US" sz="1800" dirty="0" err="1"/>
              <a:t>Zerah</a:t>
            </a:r>
            <a:r>
              <a:rPr lang="en-US" sz="1800" dirty="0"/>
              <a:t>, and the silver, and the garment, and the wedge of gold, and his sons, and his daughters, and his oxen, and his asses, and his sheep, and his tent, and all that he had.” (</a:t>
            </a:r>
            <a:r>
              <a:rPr lang="en-US" sz="1800" i="1" dirty="0"/>
              <a:t>The </a:t>
            </a:r>
            <a:r>
              <a:rPr lang="en-US" sz="1800" i="1" dirty="0">
                <a:hlinkClick r:id="rId2"/>
              </a:rPr>
              <a:t>Bible</a:t>
            </a:r>
            <a:r>
              <a:rPr lang="en-US" sz="1800" dirty="0" smtClean="0"/>
              <a:t>)</a:t>
            </a:r>
          </a:p>
          <a:p>
            <a:pPr marL="1314450" lvl="3" indent="0">
              <a:buNone/>
            </a:pPr>
            <a:r>
              <a:rPr lang="en-US" sz="1600" dirty="0"/>
              <a:t>This is among the best examples of </a:t>
            </a:r>
            <a:r>
              <a:rPr lang="en-US" sz="1600" dirty="0" err="1"/>
              <a:t>polysyndeton</a:t>
            </a:r>
            <a:r>
              <a:rPr lang="en-US" sz="1600" dirty="0"/>
              <a:t> found in classical or religious text. See how the conjunction “and” has been used in quick succession to join all the items given in this text.</a:t>
            </a:r>
            <a:endParaRPr lang="en-US" sz="2000" dirty="0"/>
          </a:p>
          <a:p>
            <a:pPr marL="800100" lvl="1" indent="-342900">
              <a:buFont typeface="+mj-lt"/>
              <a:buAutoNum type="arabicPeriod"/>
            </a:pPr>
            <a:r>
              <a:rPr lang="en-US" sz="1800" dirty="0"/>
              <a:t>“I said, ‘Who killed him?’ and he said ‘I don’t know who killed him, but he’s dead all right,’ and it was dark and there was water standing in the street and no lights or windows broke and boats all up in the town and trees blown down and everything all blown and I got a skiff and went out and found my boat where I had her inside Mango Key and she was right only she was full of water.” (Ernest Hemingway, </a:t>
            </a:r>
            <a:r>
              <a:rPr lang="en-US" sz="1800" dirty="0" smtClean="0"/>
              <a:t>“After </a:t>
            </a:r>
            <a:r>
              <a:rPr lang="en-US" sz="1800" dirty="0"/>
              <a:t>the </a:t>
            </a:r>
            <a:r>
              <a:rPr lang="en-US" sz="1800" dirty="0" smtClean="0"/>
              <a:t>Storm”)</a:t>
            </a:r>
            <a:endParaRPr lang="en-US" sz="1800" dirty="0"/>
          </a:p>
          <a:p>
            <a:pPr marL="1257300" lvl="3" indent="0">
              <a:buNone/>
            </a:pPr>
            <a:r>
              <a:rPr lang="en-US" sz="1600" dirty="0"/>
              <a:t>Hemingway has used “and” as a </a:t>
            </a:r>
            <a:r>
              <a:rPr lang="en-US" sz="1600" dirty="0" err="1"/>
              <a:t>polysyndeton</a:t>
            </a:r>
            <a:r>
              <a:rPr lang="en-US" sz="1600" dirty="0"/>
              <a:t> in this passage taken from “</a:t>
            </a:r>
            <a:r>
              <a:rPr lang="en-US" sz="1600" i="1" dirty="0"/>
              <a:t>After the Storm</a:t>
            </a:r>
            <a:r>
              <a:rPr lang="en-US" sz="1600" dirty="0"/>
              <a:t>”. Using this literary device, Hemmingway is able to make his readers feel the anxiety that his character is feeling.</a:t>
            </a:r>
            <a:endParaRPr lang="en-US" sz="1800" dirty="0"/>
          </a:p>
        </p:txBody>
      </p:sp>
    </p:spTree>
    <p:extLst>
      <p:ext uri="{BB962C8B-B14F-4D97-AF65-F5344CB8AC3E}">
        <p14:creationId xmlns:p14="http://schemas.microsoft.com/office/powerpoint/2010/main" val="1654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000" b="1" dirty="0" smtClean="0"/>
              <a:t>Asyndeton: </a:t>
            </a:r>
            <a:r>
              <a:rPr lang="en-US" sz="2000" dirty="0"/>
              <a:t>the omission or absence of a conjunction between parts of a </a:t>
            </a:r>
            <a:r>
              <a:rPr lang="en-US" sz="2000" dirty="0" smtClean="0"/>
              <a:t>sentence</a:t>
            </a:r>
          </a:p>
          <a:p>
            <a:pPr marL="457200" lvl="1" indent="0">
              <a:buNone/>
            </a:pPr>
            <a:r>
              <a:rPr lang="en-US" sz="1800" dirty="0" smtClean="0"/>
              <a:t>EXAMPLES:</a:t>
            </a:r>
          </a:p>
          <a:p>
            <a:pPr lvl="1"/>
            <a:r>
              <a:rPr lang="en-US" sz="1800" dirty="0"/>
              <a:t>He eats, sleeps, drinks</a:t>
            </a:r>
            <a:r>
              <a:rPr lang="en-US" sz="1800" dirty="0" smtClean="0"/>
              <a:t>. </a:t>
            </a:r>
          </a:p>
          <a:p>
            <a:pPr lvl="1"/>
            <a:r>
              <a:rPr lang="en-US" sz="1800" dirty="0" smtClean="0"/>
              <a:t>“…</a:t>
            </a:r>
            <a:r>
              <a:rPr lang="en-US" sz="1800" dirty="0"/>
              <a:t>we shall pay any price, bear any burden, meet any hardship, support any friend, oppose any foe to assure the survival and the success of liberty.” –John F. Kennedy</a:t>
            </a:r>
          </a:p>
          <a:p>
            <a:pPr marL="0" indent="0">
              <a:buNone/>
            </a:pPr>
            <a:endParaRPr lang="en-US" sz="2000" dirty="0"/>
          </a:p>
          <a:p>
            <a:r>
              <a:rPr lang="en-US" sz="2000" b="1" dirty="0" err="1" smtClean="0"/>
              <a:t>Syndeton</a:t>
            </a:r>
            <a:r>
              <a:rPr lang="en-US" sz="2000" b="1" dirty="0" smtClean="0"/>
              <a:t>: </a:t>
            </a:r>
            <a:r>
              <a:rPr lang="en-US" sz="2000" dirty="0"/>
              <a:t>the use of one conjunction to connect related clauses </a:t>
            </a:r>
            <a:endParaRPr lang="en-US" sz="2000" dirty="0" smtClean="0"/>
          </a:p>
          <a:p>
            <a:pPr lvl="1"/>
            <a:r>
              <a:rPr lang="en-US" sz="1800" dirty="0" smtClean="0"/>
              <a:t>He eats, sleeps, and drinks.</a:t>
            </a:r>
          </a:p>
          <a:p>
            <a:pPr lvl="1"/>
            <a:r>
              <a:rPr lang="en-US" sz="1800" dirty="0" smtClean="0"/>
              <a:t>EXAMPLE: “When </a:t>
            </a:r>
            <a:r>
              <a:rPr lang="en-US" sz="1800" dirty="0"/>
              <a:t>I was a child I played basketball, football, and soccer”</a:t>
            </a:r>
          </a:p>
        </p:txBody>
      </p:sp>
    </p:spTree>
    <p:extLst>
      <p:ext uri="{BB962C8B-B14F-4D97-AF65-F5344CB8AC3E}">
        <p14:creationId xmlns:p14="http://schemas.microsoft.com/office/powerpoint/2010/main" val="383070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Outline: needs to be long enough to complete the assignment</a:t>
            </a:r>
            <a:endParaRPr lang="en-US" dirty="0"/>
          </a:p>
        </p:txBody>
      </p:sp>
      <p:sp>
        <p:nvSpPr>
          <p:cNvPr id="3" name="Content Placeholder 2"/>
          <p:cNvSpPr>
            <a:spLocks noGrp="1"/>
          </p:cNvSpPr>
          <p:nvPr>
            <p:ph idx="1"/>
          </p:nvPr>
        </p:nvSpPr>
        <p:spPr>
          <a:xfrm>
            <a:off x="677334" y="1744717"/>
            <a:ext cx="8596668" cy="4939862"/>
          </a:xfrm>
        </p:spPr>
        <p:txBody>
          <a:bodyPr/>
          <a:lstStyle/>
          <a:p>
            <a:r>
              <a:rPr lang="en-US" dirty="0" smtClean="0"/>
              <a:t>MINIMUM Four real paragraphs</a:t>
            </a:r>
          </a:p>
          <a:p>
            <a:pPr marL="0" indent="0">
              <a:buNone/>
            </a:pPr>
            <a:r>
              <a:rPr lang="en-US" dirty="0" smtClean="0"/>
              <a:t>Introduction:</a:t>
            </a:r>
          </a:p>
          <a:p>
            <a:pPr lvl="1"/>
            <a:r>
              <a:rPr lang="en-US" dirty="0" smtClean="0"/>
              <a:t>Description—Biographical info? (physical? Name? age? Personality? Jobs? History?)</a:t>
            </a:r>
            <a:endParaRPr lang="en-US" dirty="0"/>
          </a:p>
          <a:p>
            <a:pPr marL="57150" indent="0">
              <a:buNone/>
            </a:pPr>
            <a:r>
              <a:rPr lang="en-US" dirty="0" smtClean="0"/>
              <a:t>Body Paragraphs:</a:t>
            </a:r>
          </a:p>
          <a:p>
            <a:pPr lvl="1"/>
            <a:r>
              <a:rPr lang="en-US" dirty="0" smtClean="0"/>
              <a:t>Coming of age incidents… </a:t>
            </a:r>
          </a:p>
          <a:p>
            <a:pPr lvl="2"/>
            <a:r>
              <a:rPr lang="en-US" dirty="0" smtClean="0"/>
              <a:t>relate facts and stories and useful quotes and show voice….</a:t>
            </a:r>
          </a:p>
          <a:p>
            <a:pPr lvl="1"/>
            <a:r>
              <a:rPr lang="en-US" dirty="0" smtClean="0"/>
              <a:t>Timeline of their life?</a:t>
            </a:r>
          </a:p>
          <a:p>
            <a:pPr lvl="1"/>
            <a:r>
              <a:rPr lang="en-US" dirty="0" smtClean="0"/>
              <a:t>Details that make us care about them as maturing human beings</a:t>
            </a:r>
          </a:p>
          <a:p>
            <a:pPr marL="57150" indent="0">
              <a:buNone/>
            </a:pPr>
            <a:r>
              <a:rPr lang="en-US" dirty="0" smtClean="0"/>
              <a:t>Conclusion:</a:t>
            </a:r>
          </a:p>
          <a:p>
            <a:pPr lvl="1"/>
            <a:r>
              <a:rPr lang="en-US" dirty="0" smtClean="0"/>
              <a:t>What makes this person worth learning about?</a:t>
            </a:r>
          </a:p>
          <a:p>
            <a:pPr lvl="1"/>
            <a:r>
              <a:rPr lang="en-US" dirty="0" smtClean="0"/>
              <a:t>Are there any themes throughout their life that we should know? Life lessons?</a:t>
            </a:r>
          </a:p>
          <a:p>
            <a:pPr lvl="1"/>
            <a:r>
              <a:rPr lang="en-US" dirty="0" smtClean="0"/>
              <a:t>Make me glad I read this…</a:t>
            </a:r>
            <a:endParaRPr lang="en-US" dirty="0"/>
          </a:p>
        </p:txBody>
      </p:sp>
    </p:spTree>
    <p:extLst>
      <p:ext uri="{BB962C8B-B14F-4D97-AF65-F5344CB8AC3E}">
        <p14:creationId xmlns:p14="http://schemas.microsoft.com/office/powerpoint/2010/main" val="118263562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1494</TotalTime>
  <Words>249</Words>
  <Application>Microsoft Office PowerPoint</Application>
  <PresentationFormat>Widescreen</PresentationFormat>
  <Paragraphs>36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Trebuchet MS</vt:lpstr>
      <vt:lpstr>Wingdings 3</vt:lpstr>
      <vt:lpstr>Facet</vt:lpstr>
      <vt:lpstr>Tuesday, October 25</vt:lpstr>
      <vt:lpstr>Sentence Structures</vt:lpstr>
      <vt:lpstr>Polysyndeton—Examples </vt:lpstr>
      <vt:lpstr>PowerPoint Presentation</vt:lpstr>
      <vt:lpstr>Possible Outline: needs to be long enough to complete the assignment</vt:lpstr>
    </vt:vector>
  </TitlesOfParts>
  <Company>Everett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September 15</dc:title>
  <dc:creator>Weber, Raegina E.</dc:creator>
  <cp:lastModifiedBy>Weber, Raegina E.</cp:lastModifiedBy>
  <cp:revision>74</cp:revision>
  <dcterms:created xsi:type="dcterms:W3CDTF">2016-09-15T14:36:57Z</dcterms:created>
  <dcterms:modified xsi:type="dcterms:W3CDTF">2016-10-26T01:43:33Z</dcterms:modified>
</cp:coreProperties>
</file>