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September 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Pass the attendance clipboard around silently. Sign in.</a:t>
            </a:r>
          </a:p>
          <a:p>
            <a:r>
              <a:rPr lang="en-US" sz="2400" dirty="0" smtClean="0"/>
              <a:t>Get </a:t>
            </a:r>
            <a:r>
              <a:rPr lang="en-US" sz="2400" smtClean="0"/>
              <a:t>your </a:t>
            </a:r>
            <a:r>
              <a:rPr lang="en-US" sz="2400" smtClean="0"/>
              <a:t>Composition </a:t>
            </a:r>
            <a:r>
              <a:rPr lang="en-US" sz="2400" dirty="0" smtClean="0"/>
              <a:t>Books.</a:t>
            </a:r>
          </a:p>
          <a:p>
            <a:r>
              <a:rPr lang="en-US" sz="2400" dirty="0" smtClean="0"/>
              <a:t>Finish </a:t>
            </a:r>
            <a:r>
              <a:rPr lang="en-US" sz="2400" dirty="0" smtClean="0"/>
              <a:t>numbering the pages of your Composition Books. (If you need your books to be taped together, please quietly ask Mrs. Weber…)</a:t>
            </a:r>
          </a:p>
        </p:txBody>
      </p:sp>
    </p:spTree>
    <p:extLst>
      <p:ext uri="{BB962C8B-B14F-4D97-AF65-F5344CB8AC3E}">
        <p14:creationId xmlns:p14="http://schemas.microsoft.com/office/powerpoint/2010/main" val="38542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Learning Targets</a:t>
            </a:r>
          </a:p>
          <a:p>
            <a:r>
              <a:rPr lang="en-US" sz="2400" dirty="0" smtClean="0"/>
              <a:t>Begin preparing notebooks for regular use in class.</a:t>
            </a:r>
          </a:p>
          <a:p>
            <a:r>
              <a:rPr lang="en-US" sz="2400" dirty="0" smtClean="0"/>
              <a:t>Preview basic vocabulary of the unit.</a:t>
            </a:r>
          </a:p>
          <a:p>
            <a:r>
              <a:rPr lang="en-US" sz="2400" dirty="0" smtClean="0"/>
              <a:t>Identify and analyze how a writer’s use of language creates a distinct voice.</a:t>
            </a:r>
          </a:p>
          <a:p>
            <a:r>
              <a:rPr lang="en-US" sz="2400" dirty="0" smtClean="0"/>
              <a:t>Cite textual evidence of voice to support inferences about a speaker.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38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Number all the pages, front and back, throughout the book. We will add tab dividers tomorrow to identify the beginning of each section.</a:t>
            </a:r>
          </a:p>
          <a:p>
            <a:r>
              <a:rPr lang="en-US" sz="2400" dirty="0" smtClean="0"/>
              <a:t>Glue in the opening page / notebook overview.</a:t>
            </a:r>
          </a:p>
          <a:p>
            <a:r>
              <a:rPr lang="en-US" sz="2400" dirty="0" smtClean="0"/>
              <a:t>Glue in the unit vocabulary overview.</a:t>
            </a:r>
          </a:p>
          <a:p>
            <a:r>
              <a:rPr lang="en-US" sz="2400" dirty="0" smtClean="0"/>
              <a:t>Record definitions for key terms as follows:</a:t>
            </a:r>
          </a:p>
          <a:p>
            <a:pPr lvl="1"/>
            <a:r>
              <a:rPr lang="en-US" sz="2000" dirty="0" smtClean="0"/>
              <a:t>Infer:</a:t>
            </a:r>
          </a:p>
          <a:p>
            <a:pPr lvl="1"/>
            <a:r>
              <a:rPr lang="en-US" sz="2000" dirty="0" smtClean="0"/>
              <a:t>Voice:</a:t>
            </a:r>
          </a:p>
          <a:p>
            <a:pPr lvl="1"/>
            <a:r>
              <a:rPr lang="en-US" sz="2000" dirty="0" smtClean="0"/>
              <a:t>Diction:</a:t>
            </a:r>
          </a:p>
          <a:p>
            <a:pPr lvl="1"/>
            <a:r>
              <a:rPr lang="en-US" sz="2000" dirty="0" smtClean="0"/>
              <a:t>Syntax:</a:t>
            </a:r>
          </a:p>
          <a:p>
            <a:pPr lvl="1"/>
            <a:r>
              <a:rPr lang="en-US" sz="2000" dirty="0" smtClean="0"/>
              <a:t>Imagery:</a:t>
            </a:r>
          </a:p>
        </p:txBody>
      </p:sp>
    </p:spTree>
    <p:extLst>
      <p:ext uri="{BB962C8B-B14F-4D97-AF65-F5344CB8AC3E}">
        <p14:creationId xmlns:p14="http://schemas.microsoft.com/office/powerpoint/2010/main" val="39954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1273628"/>
            <a:ext cx="9633856" cy="55843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Record the definitions for the following terms on page 13 of your notebook:</a:t>
            </a:r>
          </a:p>
          <a:p>
            <a:pPr marL="457200" lvl="1" indent="0">
              <a:buNone/>
            </a:pPr>
            <a:r>
              <a:rPr lang="en-US" sz="2400" b="1" dirty="0" smtClean="0"/>
              <a:t>Infer</a:t>
            </a:r>
            <a:r>
              <a:rPr lang="en-US" sz="2400" dirty="0" smtClean="0"/>
              <a:t>: to make an inference is to come to a conclusion about ideas or information not directly stated. You infer something based on reasoning and evidence (details). Formula: BK + AW = inference.</a:t>
            </a:r>
          </a:p>
          <a:p>
            <a:pPr marL="457200" lvl="1" indent="0">
              <a:buNone/>
            </a:pPr>
            <a:r>
              <a:rPr lang="en-US" sz="2400" b="1" dirty="0" smtClean="0"/>
              <a:t>Voice</a:t>
            </a:r>
            <a:r>
              <a:rPr lang="en-US" sz="2400" dirty="0" smtClean="0"/>
              <a:t>: a writer’s (or speaker’s) distinctive use of language to express ideas as well as his or her persona.</a:t>
            </a:r>
          </a:p>
          <a:p>
            <a:pPr marL="457200" lvl="1" indent="0">
              <a:buNone/>
            </a:pPr>
            <a:r>
              <a:rPr lang="en-US" sz="2400" b="1" dirty="0" smtClean="0"/>
              <a:t>Tone</a:t>
            </a:r>
            <a:r>
              <a:rPr lang="en-US" sz="2400" dirty="0" smtClean="0"/>
              <a:t>: a writer’s or speaker’s attitude toward the subject. Tone is conveyed through the person’s choice of words and detail.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0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5" y="1556432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Diction</a:t>
            </a:r>
            <a:r>
              <a:rPr lang="en-US" sz="2800" dirty="0" smtClean="0"/>
              <a:t>: Word choice intended to convey a certain effect</a:t>
            </a:r>
          </a:p>
          <a:p>
            <a:r>
              <a:rPr lang="en-US" sz="2800" b="1" dirty="0" smtClean="0"/>
              <a:t>Syntax</a:t>
            </a:r>
            <a:r>
              <a:rPr lang="en-US" sz="2800" dirty="0" smtClean="0"/>
              <a:t>: sentence structure; the arrangement of words and the order of grammatical elements in a sentence</a:t>
            </a:r>
          </a:p>
          <a:p>
            <a:r>
              <a:rPr lang="en-US" sz="2800" b="1" dirty="0" smtClean="0"/>
              <a:t>Imagery</a:t>
            </a:r>
            <a:r>
              <a:rPr lang="en-US" sz="2800" dirty="0" smtClean="0"/>
              <a:t>: the words or phrases, including specific details and figurative language, that a writer uses to represent persons, objects, actions, feelings, and ideas descriptively by </a:t>
            </a:r>
            <a:r>
              <a:rPr lang="en-US" sz="2800" dirty="0"/>
              <a:t>a</a:t>
            </a:r>
            <a:r>
              <a:rPr lang="en-US" sz="2800" dirty="0" smtClean="0"/>
              <a:t>ppealing to the senses.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475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561</TotalTime>
  <Words>324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Tuesday, September 27</vt:lpstr>
      <vt:lpstr>Entry Task</vt:lpstr>
      <vt:lpstr>PowerPoint Presentation</vt:lpstr>
      <vt:lpstr>Notebook Preparation</vt:lpstr>
      <vt:lpstr>Definitions</vt:lpstr>
      <vt:lpstr>More definitions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18</cp:revision>
  <dcterms:created xsi:type="dcterms:W3CDTF">2016-09-15T14:36:57Z</dcterms:created>
  <dcterms:modified xsi:type="dcterms:W3CDTF">2016-09-28T22:00:04Z</dcterms:modified>
</cp:coreProperties>
</file>