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8" r:id="rId4"/>
    <p:sldId id="258" r:id="rId5"/>
    <p:sldId id="276" r:id="rId6"/>
    <p:sldId id="277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BB68CDD-96EE-4CF1-B541-E595AB0035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853893"/>
      </p:ext>
    </p:extLst>
  </p:cSld>
  <p:clrMapOvr>
    <a:masterClrMapping/>
  </p:clrMapOvr>
  <p:transition advTm="40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October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1338348"/>
            <a:ext cx="9176656" cy="551965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Get your Composition Books, SpringBoard, and ROOTS SG 5 that is due.</a:t>
            </a:r>
            <a:endParaRPr lang="en-US" sz="2800" b="1" dirty="0"/>
          </a:p>
          <a:p>
            <a:r>
              <a:rPr lang="en-US" sz="2800" b="1" dirty="0" smtClean="0"/>
              <a:t>Check the </a:t>
            </a:r>
            <a:r>
              <a:rPr lang="en-US" sz="2800" b="1" dirty="0" err="1" smtClean="0"/>
              <a:t>StudyGuide</a:t>
            </a:r>
            <a:r>
              <a:rPr lang="en-US" sz="2800" b="1" dirty="0" smtClean="0"/>
              <a:t> for your NAME/DATE/WEEK5, etc. Make sure sentences have CAPITAL LETTERS and PERIODS, etc.</a:t>
            </a:r>
          </a:p>
          <a:p>
            <a:r>
              <a:rPr lang="en-US" sz="2800" b="1" dirty="0" smtClean="0"/>
              <a:t>Turn to the </a:t>
            </a:r>
            <a:r>
              <a:rPr lang="en-US" sz="2800" b="1" dirty="0" smtClean="0">
                <a:solidFill>
                  <a:srgbClr val="FF0000"/>
                </a:solidFill>
              </a:rPr>
              <a:t>VOCAB</a:t>
            </a:r>
            <a:r>
              <a:rPr lang="en-US" sz="2800" b="1" dirty="0" smtClean="0"/>
              <a:t> section of your notebook and copy the following definition and example:</a:t>
            </a:r>
          </a:p>
          <a:p>
            <a:pPr lvl="1"/>
            <a:r>
              <a:rPr lang="en-US" sz="2800" b="1" dirty="0" smtClean="0"/>
              <a:t>ANALOGY: a comparison between two things for the purpose of drawing conclusions on one based on its similarities to the other</a:t>
            </a:r>
          </a:p>
          <a:p>
            <a:pPr lvl="1"/>
            <a:r>
              <a:rPr lang="en-US" sz="2800" b="1" dirty="0" smtClean="0"/>
              <a:t>EXAMPLE: </a:t>
            </a:r>
          </a:p>
          <a:p>
            <a:pPr lvl="2"/>
            <a:r>
              <a:rPr lang="en-US" sz="2600" b="1" dirty="0" smtClean="0"/>
              <a:t>Paw : dog :: foot : human</a:t>
            </a:r>
          </a:p>
          <a:p>
            <a:pPr lvl="2"/>
            <a:r>
              <a:rPr lang="en-US" sz="2600" b="1" dirty="0" smtClean="0"/>
              <a:t>Tears : Sad :: Smile : ____________</a:t>
            </a:r>
          </a:p>
        </p:txBody>
      </p:sp>
    </p:spTree>
    <p:extLst>
      <p:ext uri="{BB962C8B-B14F-4D97-AF65-F5344CB8AC3E}">
        <p14:creationId xmlns:p14="http://schemas.microsoft.com/office/powerpoint/2010/main" val="39034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folHlink"/>
                </a:solidFill>
              </a:rPr>
              <a:t>New </a:t>
            </a:r>
            <a:r>
              <a:rPr lang="en-US" altLang="en-US" dirty="0" smtClean="0">
                <a:solidFill>
                  <a:schemeClr val="folHlink"/>
                </a:solidFill>
              </a:rPr>
              <a:t>Roots 6</a:t>
            </a:r>
            <a:endParaRPr lang="en-US" alt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255007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287875"/>
              </p:ext>
            </p:extLst>
          </p:nvPr>
        </p:nvGraphicFramePr>
        <p:xfrm>
          <a:off x="698938" y="1633602"/>
          <a:ext cx="8229600" cy="4233799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55488995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98556492"/>
                    </a:ext>
                  </a:extLst>
                </a:gridCol>
              </a:tblGrid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three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prim, prime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first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605681"/>
                  </a:ext>
                </a:extLst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know, think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412455"/>
                  </a:ext>
                </a:extLst>
              </a:tr>
              <a:tr h="803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equal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watch, look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943496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graph, gram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write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scrib, script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write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426467"/>
                  </a:ext>
                </a:extLst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many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ultima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last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672035"/>
                  </a:ext>
                </a:extLst>
              </a:tr>
            </a:tbl>
          </a:graphicData>
        </a:graphic>
      </p:graphicFrame>
      <p:sp>
        <p:nvSpPr>
          <p:cNvPr id="255005" name="Text Box 29"/>
          <p:cNvSpPr txBox="1">
            <a:spLocks noChangeArrowheads="1"/>
          </p:cNvSpPr>
          <p:nvPr/>
        </p:nvSpPr>
        <p:spPr bwMode="auto">
          <a:xfrm>
            <a:off x="2819400" y="5867401"/>
            <a:ext cx="693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40131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Targets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55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Develop </a:t>
            </a:r>
            <a:r>
              <a:rPr lang="en-US" sz="2400" dirty="0" smtClean="0"/>
              <a:t>criteria for carefully crafting questions including follow-up questions.</a:t>
            </a:r>
          </a:p>
          <a:p>
            <a:r>
              <a:rPr lang="en-US" sz="2400" dirty="0" smtClean="0"/>
              <a:t>Sequence questions to improve logical flow in an interview.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338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good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5515"/>
            <a:ext cx="8596668" cy="4375848"/>
          </a:xfrm>
        </p:spPr>
        <p:txBody>
          <a:bodyPr>
            <a:noAutofit/>
          </a:bodyPr>
          <a:lstStyle/>
          <a:p>
            <a:r>
              <a:rPr lang="en-US" sz="2400" dirty="0" smtClean="0"/>
              <a:t>Write down the five questions you thought were least effective in the left-hand column (p. 48). With your partner, revise the questions to make them more open and effective. You might rewrite the question, or you might add follow-up questions.</a:t>
            </a:r>
          </a:p>
          <a:p>
            <a:endParaRPr lang="en-US" sz="2400" dirty="0"/>
          </a:p>
          <a:p>
            <a:r>
              <a:rPr lang="en-US" sz="2400" dirty="0" smtClean="0"/>
              <a:t>Suggested follow-ups:</a:t>
            </a:r>
          </a:p>
          <a:p>
            <a:pPr lvl="1"/>
            <a:r>
              <a:rPr lang="en-US" sz="2000" dirty="0" smtClean="0"/>
              <a:t>Why do you think that?</a:t>
            </a:r>
          </a:p>
          <a:p>
            <a:pPr lvl="1"/>
            <a:r>
              <a:rPr lang="en-US" sz="2000" dirty="0" smtClean="0"/>
              <a:t>That sounds interesting. Could you tell me more about it?</a:t>
            </a:r>
          </a:p>
          <a:p>
            <a:pPr lvl="1"/>
            <a:r>
              <a:rPr lang="en-US" sz="2000" dirty="0" smtClean="0"/>
              <a:t>What happened next?</a:t>
            </a:r>
          </a:p>
          <a:p>
            <a:pPr lvl="1"/>
            <a:r>
              <a:rPr lang="en-US" sz="2000" dirty="0" smtClean="0"/>
              <a:t>How has that influenced your life?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40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86" y="283779"/>
            <a:ext cx="8596668" cy="1320800"/>
          </a:xfrm>
        </p:spPr>
        <p:txBody>
          <a:bodyPr/>
          <a:lstStyle/>
          <a:p>
            <a:r>
              <a:rPr lang="en-US" dirty="0" smtClean="0"/>
              <a:t>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822" y="924911"/>
            <a:ext cx="9154510" cy="5654565"/>
          </a:xfrm>
        </p:spPr>
        <p:txBody>
          <a:bodyPr>
            <a:noAutofit/>
          </a:bodyPr>
          <a:lstStyle/>
          <a:p>
            <a:r>
              <a:rPr lang="en-US" sz="2200" dirty="0" smtClean="0"/>
              <a:t>In the </a:t>
            </a:r>
            <a:r>
              <a:rPr lang="en-US" sz="2200" b="1" dirty="0" smtClean="0">
                <a:solidFill>
                  <a:srgbClr val="FF0000"/>
                </a:solidFill>
              </a:rPr>
              <a:t>NOTES</a:t>
            </a:r>
            <a:r>
              <a:rPr lang="en-US" sz="2200" dirty="0" smtClean="0"/>
              <a:t> section of your </a:t>
            </a:r>
            <a:r>
              <a:rPr lang="en-US" sz="2200" dirty="0" err="1" smtClean="0"/>
              <a:t>CompBook</a:t>
            </a:r>
            <a:r>
              <a:rPr lang="en-US" sz="2200" dirty="0" smtClean="0"/>
              <a:t>, list AT LEAST FIVE questions you think might be useful to ask during your interview. </a:t>
            </a:r>
          </a:p>
          <a:p>
            <a:pPr lvl="1"/>
            <a:r>
              <a:rPr lang="en-US" sz="2200" dirty="0" smtClean="0"/>
              <a:t>Try to make them Open-Ended… but don’t forget to get the BASICS!</a:t>
            </a:r>
          </a:p>
          <a:p>
            <a:pPr lvl="1"/>
            <a:r>
              <a:rPr lang="en-US" sz="2200" dirty="0" smtClean="0"/>
              <a:t>You need to get information about how the person’s choices and experiences after high school contributed to his or her coming of age and becoming successful. You will need a chronology and specific event.</a:t>
            </a:r>
          </a:p>
          <a:p>
            <a:pPr lvl="2"/>
            <a:r>
              <a:rPr lang="en-US" sz="2200" dirty="0" smtClean="0"/>
              <a:t>College? Military? Job Training?</a:t>
            </a:r>
          </a:p>
          <a:p>
            <a:pPr lvl="2"/>
            <a:r>
              <a:rPr lang="en-US" sz="2200" dirty="0" smtClean="0"/>
              <a:t>Marriage? Relationships? Family?</a:t>
            </a:r>
          </a:p>
          <a:p>
            <a:pPr lvl="2"/>
            <a:r>
              <a:rPr lang="en-US" sz="2200" dirty="0" smtClean="0"/>
              <a:t>Jobs?</a:t>
            </a:r>
          </a:p>
          <a:p>
            <a:pPr lvl="2"/>
            <a:r>
              <a:rPr lang="en-US" sz="2200" dirty="0" smtClean="0"/>
              <a:t>Any other types of influential events?</a:t>
            </a:r>
          </a:p>
          <a:p>
            <a:pPr lvl="2"/>
            <a:r>
              <a:rPr lang="en-US" sz="2200" dirty="0" smtClean="0"/>
              <a:t>Where / When did these events take place?</a:t>
            </a:r>
          </a:p>
          <a:p>
            <a:pPr lvl="2"/>
            <a:r>
              <a:rPr lang="en-US" sz="2200" dirty="0" smtClean="0"/>
              <a:t>Any good (relevant) stories?</a:t>
            </a:r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5668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Questions: Period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0221"/>
            <a:ext cx="8596668" cy="5402317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How/what was your financial situation in college?</a:t>
            </a:r>
            <a:r>
              <a:rPr lang="en-US" dirty="0"/>
              <a:t> Loans/scholarships/debt</a:t>
            </a:r>
            <a:r>
              <a:rPr lang="en-US" dirty="0" smtClean="0"/>
              <a:t>?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How did you find a college you were interested in? How did you choose?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was your living situation like in college?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did your childhood affect your decisions in High School and after? Any influential experiences or traumas?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did you decide on your major?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Social life?   Effect on education or life focus?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Work life? Jobs during college? Favorites?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would you describe your college experience? Why?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 you have any regrets? What would you change about your past experiences?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 you have any fun stories to share?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Any memorable or significant events that really helped you grow up?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Any role models? Influences? 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Why is this experience important for you?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Are you still learning? Taking classes? Or </a:t>
            </a:r>
            <a:r>
              <a:rPr lang="en-US" smtClean="0"/>
              <a:t>lifelong learner?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2497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1422</TotalTime>
  <Words>516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Friday, October 21</vt:lpstr>
      <vt:lpstr>Entry Task</vt:lpstr>
      <vt:lpstr>New Roots 6</vt:lpstr>
      <vt:lpstr>Learning Targets </vt:lpstr>
      <vt:lpstr>Writing good questions</vt:lpstr>
      <vt:lpstr>Interview Questions</vt:lpstr>
      <vt:lpstr>Potential Questions: Period 2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64</cp:revision>
  <dcterms:created xsi:type="dcterms:W3CDTF">2016-09-15T14:36:57Z</dcterms:created>
  <dcterms:modified xsi:type="dcterms:W3CDTF">2016-10-21T16:39:02Z</dcterms:modified>
</cp:coreProperties>
</file>