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4" r:id="rId3"/>
    <p:sldId id="285" r:id="rId4"/>
    <p:sldId id="281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DA77-8846-498F-AD28-1E5E31CBE6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598770"/>
      </p:ext>
    </p:extLst>
  </p:cSld>
  <p:clrMapOvr>
    <a:masterClrMapping/>
  </p:clrMapOvr>
  <p:transition advTm="40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Friday, </a:t>
            </a:r>
            <a:r>
              <a:rPr lang="en-US" smtClean="0"/>
              <a:t>October </a:t>
            </a:r>
            <a:r>
              <a:rPr lang="en-US" smtClean="0"/>
              <a:t>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You need your </a:t>
            </a:r>
            <a:r>
              <a:rPr lang="en-US" sz="2800" dirty="0" err="1" smtClean="0"/>
              <a:t>SpringBoard</a:t>
            </a:r>
            <a:r>
              <a:rPr lang="en-US" sz="2800" dirty="0" smtClean="0"/>
              <a:t>, </a:t>
            </a:r>
            <a:r>
              <a:rPr lang="en-US" sz="2800" dirty="0" err="1" smtClean="0"/>
              <a:t>CompBook</a:t>
            </a:r>
            <a:r>
              <a:rPr lang="en-US" sz="2800" dirty="0" smtClean="0"/>
              <a:t>, and Roots </a:t>
            </a:r>
            <a:r>
              <a:rPr lang="en-US" sz="2800" dirty="0" err="1" smtClean="0"/>
              <a:t>StudyGuide</a:t>
            </a:r>
            <a:r>
              <a:rPr lang="en-US" sz="2800" dirty="0" smtClean="0"/>
              <a:t> 6.</a:t>
            </a:r>
          </a:p>
          <a:p>
            <a:r>
              <a:rPr lang="en-US" sz="2800" dirty="0" smtClean="0"/>
              <a:t>Check your Roots for your name, date, period, and week 6. Be sure all of your sentences start with capital letters and end with appropriate punctuation.</a:t>
            </a:r>
          </a:p>
          <a:p>
            <a:r>
              <a:rPr lang="en-US" sz="2800" dirty="0" smtClean="0"/>
              <a:t>You will take quiz 6, begin the </a:t>
            </a:r>
            <a:r>
              <a:rPr lang="en-US" sz="2800" dirty="0" err="1" smtClean="0"/>
              <a:t>StudyGuide</a:t>
            </a:r>
            <a:r>
              <a:rPr lang="en-US" sz="2800" dirty="0" smtClean="0"/>
              <a:t> for week 7, and then we will work on Parallel Structure.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19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531" y="241069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New Roots week 7</a:t>
            </a:r>
          </a:p>
        </p:txBody>
      </p:sp>
      <p:graphicFrame>
        <p:nvGraphicFramePr>
          <p:cNvPr id="332835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008642"/>
              </p:ext>
            </p:extLst>
          </p:nvPr>
        </p:nvGraphicFramePr>
        <p:xfrm>
          <a:off x="435032" y="1562793"/>
          <a:ext cx="8229600" cy="488005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29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acro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top, peak, summit, height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downward, from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before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dis, dif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apart, away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2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on, at, make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epi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over, upon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1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by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by, close, near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ex, e, ec, ef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out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cata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down, with, intensively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infra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beneath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834981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Structure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7607"/>
            <a:ext cx="8596668" cy="4952378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sz="3200" b="1" dirty="0" smtClean="0"/>
              <a:t>Learning Targets:</a:t>
            </a:r>
          </a:p>
          <a:p>
            <a:pPr marL="400050">
              <a:buFont typeface="+mj-lt"/>
              <a:buAutoNum type="arabicPeriod"/>
            </a:pPr>
            <a:r>
              <a:rPr lang="en-US" sz="3200" dirty="0" smtClean="0"/>
              <a:t>Identify parallel structure</a:t>
            </a:r>
          </a:p>
          <a:p>
            <a:pPr marL="400050">
              <a:buFont typeface="+mj-lt"/>
              <a:buAutoNum type="arabicPeriod"/>
            </a:pPr>
            <a:r>
              <a:rPr lang="en-US" sz="3200" dirty="0" smtClean="0"/>
              <a:t>Identify and revise instances of faulty parallelism.</a:t>
            </a:r>
          </a:p>
          <a:p>
            <a:pPr marL="400050">
              <a:buFont typeface="+mj-lt"/>
              <a:buAutoNum type="arabicPeriod"/>
            </a:pPr>
            <a:r>
              <a:rPr lang="en-US" sz="3200" dirty="0" smtClean="0"/>
              <a:t>Use parallel structure in writing</a:t>
            </a:r>
          </a:p>
        </p:txBody>
      </p:sp>
    </p:spTree>
    <p:extLst>
      <p:ext uri="{BB962C8B-B14F-4D97-AF65-F5344CB8AC3E}">
        <p14:creationId xmlns:p14="http://schemas.microsoft.com/office/powerpoint/2010/main" val="1654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Structure</a:t>
            </a:r>
            <a:br>
              <a:rPr lang="en-US" dirty="0" smtClean="0"/>
            </a:br>
            <a:r>
              <a:rPr lang="en-US" dirty="0" smtClean="0"/>
              <a:t>RECORD IN </a:t>
            </a:r>
            <a:r>
              <a:rPr lang="en-US" dirty="0" smtClean="0">
                <a:solidFill>
                  <a:srgbClr val="FF0000"/>
                </a:solidFill>
              </a:rPr>
              <a:t>TOOLBOX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37982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Parallel Structure: </a:t>
            </a:r>
            <a:r>
              <a:rPr lang="en-US" sz="2400" dirty="0" smtClean="0"/>
              <a:t>Consists of two or more words, phrases, or clauses that are similar in length and grammatical form.</a:t>
            </a:r>
          </a:p>
          <a:p>
            <a:r>
              <a:rPr lang="en-US" sz="2400" b="1" dirty="0" smtClean="0"/>
              <a:t>Phrase: </a:t>
            </a:r>
            <a:r>
              <a:rPr lang="en-US" sz="2400" dirty="0" smtClean="0"/>
              <a:t>a group of related words that together function as a single part of speech </a:t>
            </a:r>
          </a:p>
          <a:p>
            <a:r>
              <a:rPr lang="en-US" sz="2400" b="1" dirty="0" smtClean="0"/>
              <a:t>Clause: </a:t>
            </a:r>
            <a:r>
              <a:rPr lang="en-US" sz="2400" dirty="0" smtClean="0"/>
              <a:t>a group of words containing both a subject and a predicate</a:t>
            </a:r>
          </a:p>
          <a:p>
            <a:pPr lvl="1"/>
            <a:r>
              <a:rPr lang="en-US" sz="2000" b="1" dirty="0" smtClean="0"/>
              <a:t>Dependent clause: </a:t>
            </a:r>
            <a:r>
              <a:rPr lang="en-US" sz="2000" dirty="0" smtClean="0"/>
              <a:t>has both a subject and verb but cannot stand alone as a sentence</a:t>
            </a:r>
          </a:p>
          <a:p>
            <a:pPr lvl="1"/>
            <a:r>
              <a:rPr lang="en-US" sz="2000" b="1" dirty="0" smtClean="0"/>
              <a:t>Independent clause: </a:t>
            </a:r>
            <a:r>
              <a:rPr lang="en-US" sz="2000" dirty="0" smtClean="0"/>
              <a:t>can stand alone as a complete sentence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299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189" y="142486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Using parallelism is one way of creating balanced sentence structure by creating a series at the word, phrase, or clause level</a:t>
            </a:r>
          </a:p>
          <a:p>
            <a:r>
              <a:rPr lang="en-US" sz="2400" dirty="0" smtClean="0"/>
              <a:t>Words: simple nouns, pronouns, adjectives, adverbs, gerunds; e.g., </a:t>
            </a:r>
          </a:p>
          <a:p>
            <a:pPr lvl="1"/>
            <a:r>
              <a:rPr lang="en-US" sz="2000" dirty="0" smtClean="0"/>
              <a:t>“My guinea pig eats </a:t>
            </a:r>
            <a:r>
              <a:rPr lang="en-US" sz="2000" i="1" dirty="0" smtClean="0"/>
              <a:t>nuts</a:t>
            </a:r>
            <a:r>
              <a:rPr lang="en-US" sz="2000" dirty="0" smtClean="0"/>
              <a:t>, </a:t>
            </a:r>
            <a:r>
              <a:rPr lang="en-US" sz="2000" i="1" dirty="0" smtClean="0"/>
              <a:t>seeds</a:t>
            </a:r>
            <a:r>
              <a:rPr lang="en-US" sz="2000" dirty="0" smtClean="0"/>
              <a:t>, and </a:t>
            </a:r>
            <a:r>
              <a:rPr lang="en-US" sz="2000" i="1" dirty="0" smtClean="0"/>
              <a:t>lettuce leaves</a:t>
            </a:r>
            <a:r>
              <a:rPr lang="en-US" sz="2000" dirty="0" smtClean="0"/>
              <a:t>.”</a:t>
            </a:r>
          </a:p>
          <a:p>
            <a:r>
              <a:rPr lang="en-US" sz="2400" dirty="0" smtClean="0"/>
              <a:t>Phrases: prepositional phrases (prepositions followed by nouns); e.g., </a:t>
            </a:r>
          </a:p>
          <a:p>
            <a:pPr lvl="1"/>
            <a:r>
              <a:rPr lang="en-US" sz="2000" dirty="0" smtClean="0"/>
              <a:t>“My cat raced </a:t>
            </a:r>
            <a:r>
              <a:rPr lang="en-US" sz="2000" i="1" dirty="0" smtClean="0"/>
              <a:t>in the door</a:t>
            </a:r>
            <a:r>
              <a:rPr lang="en-US" sz="2000" dirty="0" smtClean="0"/>
              <a:t>, </a:t>
            </a:r>
            <a:r>
              <a:rPr lang="en-US" sz="2000" i="1" dirty="0" smtClean="0"/>
              <a:t>onto the table</a:t>
            </a:r>
            <a:r>
              <a:rPr lang="en-US" sz="2000" dirty="0" smtClean="0"/>
              <a:t>, and </a:t>
            </a:r>
            <a:r>
              <a:rPr lang="en-US" sz="2000" i="1" dirty="0" smtClean="0"/>
              <a:t>into my lap</a:t>
            </a:r>
            <a:r>
              <a:rPr lang="en-US" sz="2000" dirty="0" smtClean="0"/>
              <a:t>.”</a:t>
            </a:r>
          </a:p>
          <a:p>
            <a:r>
              <a:rPr lang="en-US" sz="2400" dirty="0" smtClean="0"/>
              <a:t>Clauses: parallel subject and verb: e.g., 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i="1" dirty="0" smtClean="0"/>
              <a:t>We swept the floor</a:t>
            </a:r>
            <a:r>
              <a:rPr lang="en-US" sz="2000" dirty="0" smtClean="0"/>
              <a:t>, </a:t>
            </a:r>
            <a:r>
              <a:rPr lang="en-US" sz="2000" i="1" dirty="0" smtClean="0"/>
              <a:t>we dusted the mantle</a:t>
            </a:r>
            <a:r>
              <a:rPr lang="en-US" sz="2000" dirty="0" smtClean="0"/>
              <a:t>, and </a:t>
            </a:r>
            <a:r>
              <a:rPr lang="en-US" sz="2000" i="1" dirty="0" smtClean="0"/>
              <a:t>we cooked a hot meal</a:t>
            </a:r>
            <a:r>
              <a:rPr lang="en-US" sz="2000" dirty="0" smtClean="0"/>
              <a:t> to welcome our guests.”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095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1977</TotalTime>
  <Words>353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Friday, October 28</vt:lpstr>
      <vt:lpstr>Entry Task</vt:lpstr>
      <vt:lpstr>New Roots week 7</vt:lpstr>
      <vt:lpstr>Parallel Structure </vt:lpstr>
      <vt:lpstr>Parallel Structure RECORD IN TOOLBOX</vt:lpstr>
      <vt:lpstr>Parallel Structure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15</dc:title>
  <dc:creator>Weber, Raegina E.</dc:creator>
  <cp:lastModifiedBy>Weber, Raegina E.</cp:lastModifiedBy>
  <cp:revision>87</cp:revision>
  <dcterms:created xsi:type="dcterms:W3CDTF">2016-09-15T14:36:57Z</dcterms:created>
  <dcterms:modified xsi:type="dcterms:W3CDTF">2016-10-28T17:43:17Z</dcterms:modified>
</cp:coreProperties>
</file>