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5" r:id="rId3"/>
    <p:sldId id="287" r:id="rId4"/>
    <p:sldId id="300" r:id="rId5"/>
    <p:sldId id="30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Thursday</a:t>
            </a:r>
            <a:r>
              <a:rPr lang="en-US" dirty="0" smtClean="0"/>
              <a:t>, November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Freshman 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43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Entry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4815"/>
            <a:ext cx="8596668" cy="5265682"/>
          </a:xfrm>
        </p:spPr>
        <p:txBody>
          <a:bodyPr>
            <a:noAutofit/>
          </a:bodyPr>
          <a:lstStyle/>
          <a:p>
            <a:r>
              <a:rPr lang="en-US" sz="2800" dirty="0" smtClean="0"/>
              <a:t>You will need your </a:t>
            </a:r>
            <a:r>
              <a:rPr lang="en-US" sz="2800" dirty="0" err="1" smtClean="0"/>
              <a:t>CompBook</a:t>
            </a:r>
            <a:r>
              <a:rPr lang="en-US" sz="2800" dirty="0" smtClean="0"/>
              <a:t> and the Worksheet about Analogies from yesterday.</a:t>
            </a:r>
          </a:p>
          <a:p>
            <a:r>
              <a:rPr lang="en-US" sz="2800" i="1" dirty="0" smtClean="0"/>
              <a:t>Turn in your Outside Reading Project if you haven’t already done so.</a:t>
            </a:r>
          </a:p>
          <a:p>
            <a:endParaRPr lang="en-US" sz="2000" dirty="0" smtClean="0"/>
          </a:p>
          <a:p>
            <a:r>
              <a:rPr lang="en-US" sz="2800" dirty="0" smtClean="0"/>
              <a:t>Turn to the </a:t>
            </a:r>
            <a:r>
              <a:rPr lang="en-US" sz="2800" dirty="0" smtClean="0">
                <a:solidFill>
                  <a:schemeClr val="accent2"/>
                </a:solidFill>
              </a:rPr>
              <a:t>WRITING</a:t>
            </a:r>
            <a:r>
              <a:rPr lang="en-US" sz="2800" dirty="0" smtClean="0"/>
              <a:t> section of your </a:t>
            </a:r>
            <a:r>
              <a:rPr lang="en-US" sz="2800" dirty="0" err="1" smtClean="0"/>
              <a:t>CompBook</a:t>
            </a:r>
            <a:r>
              <a:rPr lang="en-US" sz="2800" dirty="0" smtClean="0"/>
              <a:t> and complete the following Analogies: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600" dirty="0" smtClean="0"/>
              <a:t>Pipe : Water :: Vein : ________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600" dirty="0" smtClean="0"/>
              <a:t>Microwave : Heat :: Refrigerator : _________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600" dirty="0" smtClean="0"/>
              <a:t>Brother : Sibling :: Father : __________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7885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Explore the use of analogy as a type of evidence for argument.</a:t>
            </a:r>
          </a:p>
          <a:p>
            <a:r>
              <a:rPr lang="en-US" sz="2800" dirty="0" smtClean="0"/>
              <a:t>Evaluate how reasons support a claim.</a:t>
            </a:r>
          </a:p>
          <a:p>
            <a:r>
              <a:rPr lang="en-US" sz="2800" dirty="0" smtClean="0"/>
              <a:t>Examine and select appropriate evidence to support a persuasive claim.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952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an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96785"/>
            <a:ext cx="8596668" cy="54365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Record in the </a:t>
            </a:r>
            <a:r>
              <a:rPr lang="en-US" sz="2000" b="1" dirty="0">
                <a:solidFill>
                  <a:schemeClr val="accent3"/>
                </a:solidFill>
              </a:rPr>
              <a:t>VOCAB</a:t>
            </a:r>
            <a:r>
              <a:rPr lang="en-US" sz="2000" dirty="0"/>
              <a:t> section of your </a:t>
            </a:r>
            <a:r>
              <a:rPr lang="en-US" sz="2000" dirty="0" err="1"/>
              <a:t>CompBook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b="1" dirty="0"/>
              <a:t>Analogy:</a:t>
            </a:r>
            <a:r>
              <a:rPr lang="en-US" sz="2000" dirty="0"/>
              <a:t> a comparison between two things for the purpose of drawing conclusions on one based on its similarities to the other.</a:t>
            </a:r>
          </a:p>
          <a:p>
            <a:pPr lvl="1"/>
            <a:r>
              <a:rPr lang="en-US" sz="1800" b="1" dirty="0"/>
              <a:t>Figurative</a:t>
            </a:r>
            <a:r>
              <a:rPr lang="en-US" sz="1800" dirty="0"/>
              <a:t> (like a metaphor or simile): compares two things that are unlike except for one trait)</a:t>
            </a:r>
          </a:p>
          <a:p>
            <a:pPr lvl="1"/>
            <a:r>
              <a:rPr lang="en-US" sz="1800" b="1" dirty="0"/>
              <a:t>Literal</a:t>
            </a:r>
            <a:r>
              <a:rPr lang="en-US" sz="1800" dirty="0"/>
              <a:t>: two things are similar in significant ways</a:t>
            </a:r>
          </a:p>
          <a:p>
            <a:endParaRPr lang="en-US" sz="2000" dirty="0" smtClean="0"/>
          </a:p>
          <a:p>
            <a:r>
              <a:rPr lang="en-US" sz="2000" dirty="0" smtClean="0"/>
              <a:t>Read the five quotations </a:t>
            </a:r>
            <a:r>
              <a:rPr lang="en-US" sz="2000" dirty="0" smtClean="0"/>
              <a:t>on </a:t>
            </a:r>
            <a:r>
              <a:rPr lang="en-US" sz="2000" smtClean="0"/>
              <a:t>the </a:t>
            </a:r>
            <a:r>
              <a:rPr lang="en-US" sz="2000" smtClean="0"/>
              <a:t>handout. </a:t>
            </a:r>
            <a:endParaRPr lang="en-US" sz="2000" dirty="0" smtClean="0"/>
          </a:p>
          <a:p>
            <a:pPr lvl="1"/>
            <a:r>
              <a:rPr lang="en-US" sz="1800" dirty="0" smtClean="0"/>
              <a:t>With your group, discuss the meaning of each quote, then write a paraphrase or explanation.</a:t>
            </a:r>
          </a:p>
          <a:p>
            <a:pPr lvl="1"/>
            <a:r>
              <a:rPr lang="en-US" sz="1800" dirty="0" smtClean="0"/>
              <a:t>Consider and discuss what each analogy suggests regarding education.</a:t>
            </a:r>
          </a:p>
          <a:p>
            <a:pPr lvl="1"/>
            <a:r>
              <a:rPr lang="en-US" sz="1800" dirty="0" smtClean="0"/>
              <a:t>Determine how insightful (or accurate) each quote is.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3933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Analogies to support a 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the claims your teacher provides.</a:t>
            </a:r>
          </a:p>
          <a:p>
            <a:r>
              <a:rPr lang="en-US" dirty="0" smtClean="0"/>
              <a:t>Which of the quotes about education might best support the claim?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Explain how each statement is true or not true.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Present your favorite quote to the class; explain why it is your favorite.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2859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3156</TotalTime>
  <Words>263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Thursday, November 10</vt:lpstr>
      <vt:lpstr>Entry Task</vt:lpstr>
      <vt:lpstr>Learning Targets:</vt:lpstr>
      <vt:lpstr>Building an Argument</vt:lpstr>
      <vt:lpstr>Using Analogies to support a claim</vt:lpstr>
    </vt:vector>
  </TitlesOfParts>
  <Company>Everett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September 15</dc:title>
  <dc:creator>Weber, Raegina E.</dc:creator>
  <cp:lastModifiedBy>Weber, Raegina E.</cp:lastModifiedBy>
  <cp:revision>133</cp:revision>
  <dcterms:created xsi:type="dcterms:W3CDTF">2016-09-15T14:36:57Z</dcterms:created>
  <dcterms:modified xsi:type="dcterms:W3CDTF">2016-11-15T23:28:52Z</dcterms:modified>
</cp:coreProperties>
</file>