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5" r:id="rId3"/>
    <p:sldId id="287" r:id="rId4"/>
    <p:sldId id="303" r:id="rId5"/>
    <p:sldId id="304" r:id="rId6"/>
    <p:sldId id="305" r:id="rId7"/>
    <p:sldId id="30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AW/AW%2010--Vote%20from%20space%20ppt%20version%202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November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4815"/>
            <a:ext cx="8596668" cy="5265682"/>
          </a:xfrm>
        </p:spPr>
        <p:txBody>
          <a:bodyPr>
            <a:noAutofit/>
          </a:bodyPr>
          <a:lstStyle/>
          <a:p>
            <a:r>
              <a:rPr lang="en-US" sz="2800" dirty="0" smtClean="0"/>
              <a:t>Get out a pencil and your </a:t>
            </a:r>
            <a:r>
              <a:rPr lang="en-US" sz="2800" dirty="0" err="1" smtClean="0"/>
              <a:t>CompBook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Locate your Analogies Worksheet from Thursday.</a:t>
            </a:r>
          </a:p>
          <a:p>
            <a:r>
              <a:rPr lang="en-US" sz="2800" dirty="0" smtClean="0"/>
              <a:t>Get out your planner.</a:t>
            </a: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Agenda</a:t>
            </a:r>
          </a:p>
          <a:p>
            <a:r>
              <a:rPr lang="en-US" sz="2800" dirty="0" smtClean="0"/>
              <a:t>AW Quiz 10 (independent today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FINISH THE ANALOGIES WS IF NOT DONE</a:t>
            </a:r>
            <a:endParaRPr lang="en-US" sz="2800" dirty="0" smtClean="0"/>
          </a:p>
          <a:p>
            <a:r>
              <a:rPr lang="en-US" sz="2800" dirty="0" smtClean="0"/>
              <a:t>Begin Roots </a:t>
            </a:r>
            <a:r>
              <a:rPr lang="en-US" sz="2800" dirty="0" err="1" smtClean="0"/>
              <a:t>StudyGuide</a:t>
            </a:r>
            <a:r>
              <a:rPr lang="en-US" sz="2800" dirty="0" smtClean="0"/>
              <a:t> 8 (due Friday)</a:t>
            </a:r>
          </a:p>
          <a:p>
            <a:r>
              <a:rPr lang="en-US" sz="2800" dirty="0" smtClean="0"/>
              <a:t>Discuss Analogies WS due today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788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Demonstrate Close Reading Skills.</a:t>
            </a:r>
          </a:p>
          <a:p>
            <a:r>
              <a:rPr lang="en-US" sz="2800" dirty="0" smtClean="0"/>
              <a:t>Clearly summarize an informational article.</a:t>
            </a:r>
          </a:p>
          <a:p>
            <a:r>
              <a:rPr lang="en-US" sz="2800" dirty="0" err="1" smtClean="0"/>
              <a:t>Aquire</a:t>
            </a:r>
            <a:r>
              <a:rPr lang="en-US" sz="2800" dirty="0" smtClean="0"/>
              <a:t> knowledge of Greek and Latin Roots to improve comprehension of English Vocabulary.</a:t>
            </a:r>
            <a:endParaRPr lang="en-US" sz="2800" dirty="0"/>
          </a:p>
          <a:p>
            <a:r>
              <a:rPr lang="en-US" sz="2800" dirty="0" smtClean="0"/>
              <a:t>Explore the use of analogy as a type of evidence for argument.</a:t>
            </a:r>
          </a:p>
        </p:txBody>
      </p:sp>
    </p:spTree>
    <p:extLst>
      <p:ext uri="{BB962C8B-B14F-4D97-AF65-F5344CB8AC3E}">
        <p14:creationId xmlns:p14="http://schemas.microsoft.com/office/powerpoint/2010/main" val="1395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Week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7877"/>
            <a:ext cx="8596668" cy="4643486"/>
          </a:xfrm>
        </p:spPr>
        <p:txBody>
          <a:bodyPr numCol="2">
            <a:noAutofit/>
          </a:bodyPr>
          <a:lstStyle/>
          <a:p>
            <a:pPr fontAlgn="base"/>
            <a:r>
              <a:rPr lang="en-US" sz="3600" b="1" dirty="0"/>
              <a:t>meta</a:t>
            </a:r>
            <a:r>
              <a:rPr lang="en-US" sz="3600" dirty="0"/>
              <a:t> = beyond, after, with</a:t>
            </a:r>
          </a:p>
          <a:p>
            <a:pPr fontAlgn="base"/>
            <a:r>
              <a:rPr lang="en-US" sz="3600" b="1" dirty="0"/>
              <a:t>super, </a:t>
            </a:r>
            <a:r>
              <a:rPr lang="en-US" sz="3600" b="1" dirty="0" err="1"/>
              <a:t>supr</a:t>
            </a:r>
            <a:r>
              <a:rPr lang="en-US" sz="3600" dirty="0"/>
              <a:t> = above, over</a:t>
            </a:r>
          </a:p>
          <a:p>
            <a:pPr fontAlgn="base"/>
            <a:r>
              <a:rPr lang="en-US" sz="3600" b="1" dirty="0"/>
              <a:t>post</a:t>
            </a:r>
            <a:r>
              <a:rPr lang="en-US" sz="3600" dirty="0"/>
              <a:t> = after</a:t>
            </a:r>
          </a:p>
          <a:p>
            <a:pPr fontAlgn="base"/>
            <a:r>
              <a:rPr lang="en-US" sz="3600" b="1" dirty="0"/>
              <a:t>sub</a:t>
            </a:r>
            <a:r>
              <a:rPr lang="en-US" sz="3600" dirty="0"/>
              <a:t> = under</a:t>
            </a:r>
          </a:p>
          <a:p>
            <a:pPr fontAlgn="base"/>
            <a:r>
              <a:rPr lang="en-US" sz="3600" b="1" dirty="0"/>
              <a:t>pre</a:t>
            </a:r>
            <a:r>
              <a:rPr lang="en-US" sz="3600" dirty="0"/>
              <a:t> = before</a:t>
            </a:r>
          </a:p>
          <a:p>
            <a:pPr fontAlgn="base"/>
            <a:r>
              <a:rPr lang="en-US" sz="3600" b="1" dirty="0"/>
              <a:t>trans, </a:t>
            </a:r>
            <a:r>
              <a:rPr lang="en-US" sz="3600" b="1" dirty="0" err="1"/>
              <a:t>tra</a:t>
            </a:r>
            <a:r>
              <a:rPr lang="en-US" sz="3600" dirty="0"/>
              <a:t> = across</a:t>
            </a:r>
          </a:p>
          <a:p>
            <a:pPr fontAlgn="base"/>
            <a:r>
              <a:rPr lang="en-US" sz="3600" b="1" dirty="0"/>
              <a:t>pro</a:t>
            </a:r>
            <a:r>
              <a:rPr lang="en-US" sz="3600" dirty="0"/>
              <a:t> = for, in favor of</a:t>
            </a:r>
          </a:p>
          <a:p>
            <a:pPr fontAlgn="base"/>
            <a:r>
              <a:rPr lang="en-US" sz="3600" b="1" dirty="0"/>
              <a:t>under</a:t>
            </a:r>
            <a:r>
              <a:rPr lang="en-US" sz="3600" dirty="0"/>
              <a:t> = under</a:t>
            </a:r>
          </a:p>
          <a:p>
            <a:pPr fontAlgn="base"/>
            <a:r>
              <a:rPr lang="en-US" sz="3600" b="1" dirty="0"/>
              <a:t>retro</a:t>
            </a:r>
            <a:r>
              <a:rPr lang="en-US" sz="3600" dirty="0"/>
              <a:t> = backward</a:t>
            </a:r>
          </a:p>
          <a:p>
            <a:pPr fontAlgn="base"/>
            <a:r>
              <a:rPr lang="en-US" sz="3600" b="1" dirty="0"/>
              <a:t>photo</a:t>
            </a:r>
            <a:r>
              <a:rPr lang="en-US" sz="3600" dirty="0"/>
              <a:t> = light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35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of the Week Quiz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hlinkClick r:id="rId2" action="ppaction://hlinkpres?slideindex=1&amp;slidetitle="/>
              </a:rPr>
              <a:t>Vote from Space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34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Analogies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do each of the analogies mean? Is it literal or figurative?</a:t>
            </a:r>
          </a:p>
          <a:p>
            <a:endParaRPr lang="en-US" sz="2800" dirty="0" smtClean="0"/>
          </a:p>
          <a:p>
            <a:r>
              <a:rPr lang="en-US" sz="2800" dirty="0" smtClean="0"/>
              <a:t>Which analogy is your favorite? Why?</a:t>
            </a:r>
          </a:p>
          <a:p>
            <a:endParaRPr lang="en-US" sz="2800" dirty="0" smtClean="0"/>
          </a:p>
          <a:p>
            <a:r>
              <a:rPr lang="en-US" sz="2800" dirty="0" smtClean="0"/>
              <a:t>Which tend to be most persuasive, literal or figurative?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5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school year, old story: Education pays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next read an informational text on the financial benefits of a college education.</a:t>
            </a:r>
          </a:p>
          <a:p>
            <a:r>
              <a:rPr lang="en-US" dirty="0" smtClean="0"/>
              <a:t>As your read, identify the claim and highlight evidence that supports that claim.</a:t>
            </a:r>
          </a:p>
          <a:p>
            <a:r>
              <a:rPr lang="en-US" dirty="0" smtClean="0"/>
              <a:t>Complete the questions on the back of </a:t>
            </a:r>
            <a:r>
              <a:rPr lang="en-US" smtClean="0"/>
              <a:t>the worksheet.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57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3461</TotalTime>
  <Words>240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Monday, November 14</vt:lpstr>
      <vt:lpstr>Entry Task</vt:lpstr>
      <vt:lpstr>Learning Targets:</vt:lpstr>
      <vt:lpstr>Roots Week 8</vt:lpstr>
      <vt:lpstr>Article of the Week Quiz 10</vt:lpstr>
      <vt:lpstr>Education Analogies</vt:lpstr>
      <vt:lpstr>New school year, old story: Education pays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15</dc:title>
  <dc:creator>Weber, Raegina E.</dc:creator>
  <cp:lastModifiedBy>Weber, Raegina E.</cp:lastModifiedBy>
  <cp:revision>137</cp:revision>
  <dcterms:created xsi:type="dcterms:W3CDTF">2016-09-15T14:36:57Z</dcterms:created>
  <dcterms:modified xsi:type="dcterms:W3CDTF">2016-11-14T22:06:35Z</dcterms:modified>
</cp:coreProperties>
</file>