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03" r:id="rId3"/>
    <p:sldId id="287" r:id="rId4"/>
    <p:sldId id="305" r:id="rId5"/>
    <p:sldId id="304" r:id="rId6"/>
    <p:sldId id="307" r:id="rId7"/>
    <p:sldId id="306"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1" autoAdjust="0"/>
    <p:restoredTop sz="94660"/>
  </p:normalViewPr>
  <p:slideViewPr>
    <p:cSldViewPr snapToGrid="0">
      <p:cViewPr varScale="1">
        <p:scale>
          <a:sx n="92" d="100"/>
          <a:sy n="92" d="100"/>
        </p:scale>
        <p:origin x="106" y="23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11/17/2016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8720" y="2404534"/>
            <a:ext cx="8085283" cy="1646302"/>
          </a:xfrm>
        </p:spPr>
        <p:txBody>
          <a:bodyPr/>
          <a:lstStyle/>
          <a:p>
            <a:r>
              <a:rPr lang="en-US" dirty="0" smtClean="0"/>
              <a:t>Thursday, November 17</a:t>
            </a:r>
            <a:endParaRPr lang="en-US" dirty="0"/>
          </a:p>
        </p:txBody>
      </p:sp>
      <p:sp>
        <p:nvSpPr>
          <p:cNvPr id="3" name="Subtitle 2"/>
          <p:cNvSpPr>
            <a:spLocks noGrp="1"/>
          </p:cNvSpPr>
          <p:nvPr>
            <p:ph type="subTitle" idx="1"/>
          </p:nvPr>
        </p:nvSpPr>
        <p:spPr/>
        <p:txBody>
          <a:bodyPr/>
          <a:lstStyle/>
          <a:p>
            <a:r>
              <a:rPr lang="en-US" dirty="0" smtClean="0"/>
              <a:t>Freshman English</a:t>
            </a:r>
            <a:endParaRPr lang="en-US" dirty="0"/>
          </a:p>
        </p:txBody>
      </p:sp>
    </p:spTree>
    <p:extLst>
      <p:ext uri="{BB962C8B-B14F-4D97-AF65-F5344CB8AC3E}">
        <p14:creationId xmlns:p14="http://schemas.microsoft.com/office/powerpoint/2010/main" val="22624306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Entry Task</a:t>
            </a:r>
            <a:endParaRPr lang="en-US" dirty="0"/>
          </a:p>
        </p:txBody>
      </p:sp>
      <p:sp>
        <p:nvSpPr>
          <p:cNvPr id="3" name="Content Placeholder 2"/>
          <p:cNvSpPr>
            <a:spLocks noGrp="1"/>
          </p:cNvSpPr>
          <p:nvPr>
            <p:ph idx="1"/>
          </p:nvPr>
        </p:nvSpPr>
        <p:spPr>
          <a:xfrm>
            <a:off x="677334" y="1376855"/>
            <a:ext cx="8596668" cy="5318235"/>
          </a:xfrm>
        </p:spPr>
        <p:txBody>
          <a:bodyPr>
            <a:normAutofit/>
          </a:bodyPr>
          <a:lstStyle/>
          <a:p>
            <a:r>
              <a:rPr lang="en-US" sz="2400" dirty="0" smtClean="0"/>
              <a:t>Please get out your </a:t>
            </a:r>
            <a:r>
              <a:rPr lang="en-US" sz="2400" dirty="0" err="1" smtClean="0"/>
              <a:t>CompBook</a:t>
            </a:r>
            <a:r>
              <a:rPr lang="en-US" sz="2400" dirty="0" smtClean="0"/>
              <a:t>, a pen or pencil, a highlighter if you have one, and your worksheet from Tuesday (“Education Pays”),</a:t>
            </a:r>
          </a:p>
          <a:p>
            <a:endParaRPr lang="en-US" sz="2400" dirty="0"/>
          </a:p>
          <a:p>
            <a:r>
              <a:rPr lang="en-US" sz="2400" dirty="0" smtClean="0"/>
              <a:t>Open your </a:t>
            </a:r>
            <a:r>
              <a:rPr lang="en-US" sz="2400" dirty="0" err="1" smtClean="0"/>
              <a:t>CompBook</a:t>
            </a:r>
            <a:r>
              <a:rPr lang="en-US" sz="2400" dirty="0" smtClean="0"/>
              <a:t> to the </a:t>
            </a:r>
            <a:r>
              <a:rPr lang="en-US" sz="2800" b="1" dirty="0" smtClean="0">
                <a:solidFill>
                  <a:srgbClr val="92D050"/>
                </a:solidFill>
              </a:rPr>
              <a:t>WRITING</a:t>
            </a:r>
            <a:r>
              <a:rPr lang="en-US" sz="2400" dirty="0" smtClean="0"/>
              <a:t> section and respond to the following prompt:</a:t>
            </a:r>
          </a:p>
          <a:p>
            <a:pPr lvl="1"/>
            <a:r>
              <a:rPr lang="en-US" sz="2400" dirty="0" smtClean="0"/>
              <a:t>You return home late from a friend’s house and your parents confront you. What will you say to talk your way out of trouble?</a:t>
            </a:r>
          </a:p>
          <a:p>
            <a:pPr lvl="1"/>
            <a:r>
              <a:rPr lang="en-US" sz="2400" b="1" dirty="0" smtClean="0"/>
              <a:t>Write the exact words you would use that would be most likely to convince your parents to not punish or yell at you.</a:t>
            </a:r>
            <a:endParaRPr lang="en-US" sz="2400" b="1" dirty="0"/>
          </a:p>
        </p:txBody>
      </p:sp>
    </p:spTree>
    <p:extLst>
      <p:ext uri="{BB962C8B-B14F-4D97-AF65-F5344CB8AC3E}">
        <p14:creationId xmlns:p14="http://schemas.microsoft.com/office/powerpoint/2010/main" val="21188374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Targets:</a:t>
            </a:r>
            <a:endParaRPr lang="en-US" dirty="0"/>
          </a:p>
        </p:txBody>
      </p:sp>
      <p:sp>
        <p:nvSpPr>
          <p:cNvPr id="3" name="Content Placeholder 2"/>
          <p:cNvSpPr>
            <a:spLocks noGrp="1"/>
          </p:cNvSpPr>
          <p:nvPr>
            <p:ph idx="1"/>
          </p:nvPr>
        </p:nvSpPr>
        <p:spPr/>
        <p:txBody>
          <a:bodyPr>
            <a:noAutofit/>
          </a:bodyPr>
          <a:lstStyle/>
          <a:p>
            <a:r>
              <a:rPr lang="en-US" sz="2800" dirty="0" smtClean="0"/>
              <a:t>Identify and analyze the effectiveness of the use of logos, ethos, and pathos in texts.</a:t>
            </a:r>
          </a:p>
          <a:p>
            <a:r>
              <a:rPr lang="en-US" sz="2800" dirty="0" smtClean="0"/>
              <a:t>Explain how a writer or speaker uses rhetoric to advance his or her purpose.</a:t>
            </a:r>
            <a:endParaRPr lang="en-US" sz="2400" dirty="0" smtClean="0"/>
          </a:p>
        </p:txBody>
      </p:sp>
    </p:spTree>
    <p:extLst>
      <p:ext uri="{BB962C8B-B14F-4D97-AF65-F5344CB8AC3E}">
        <p14:creationId xmlns:p14="http://schemas.microsoft.com/office/powerpoint/2010/main" val="139527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Pays”</a:t>
            </a:r>
            <a:endParaRPr lang="en-US" dirty="0"/>
          </a:p>
        </p:txBody>
      </p:sp>
      <p:sp>
        <p:nvSpPr>
          <p:cNvPr id="3" name="Content Placeholder 2"/>
          <p:cNvSpPr>
            <a:spLocks noGrp="1"/>
          </p:cNvSpPr>
          <p:nvPr>
            <p:ph idx="1"/>
          </p:nvPr>
        </p:nvSpPr>
        <p:spPr>
          <a:xfrm>
            <a:off x="677334" y="1305099"/>
            <a:ext cx="8596668" cy="5403272"/>
          </a:xfrm>
        </p:spPr>
        <p:txBody>
          <a:bodyPr>
            <a:normAutofit/>
          </a:bodyPr>
          <a:lstStyle/>
          <a:p>
            <a:pPr>
              <a:buFont typeface="+mj-lt"/>
              <a:buAutoNum type="arabicPeriod"/>
            </a:pPr>
            <a:r>
              <a:rPr lang="en-US" sz="2400" dirty="0" smtClean="0"/>
              <a:t>What claim does this article make?</a:t>
            </a:r>
          </a:p>
          <a:p>
            <a:pPr>
              <a:buFont typeface="+mj-lt"/>
              <a:buAutoNum type="arabicPeriod"/>
            </a:pPr>
            <a:r>
              <a:rPr lang="en-US" sz="2400" dirty="0" smtClean="0"/>
              <a:t>How does the article support the claim?</a:t>
            </a:r>
          </a:p>
          <a:p>
            <a:pPr>
              <a:buFont typeface="+mj-lt"/>
              <a:buAutoNum type="arabicPeriod"/>
            </a:pPr>
            <a:r>
              <a:rPr lang="en-US" sz="2400" dirty="0" smtClean="0"/>
              <a:t>What is the source of this information?</a:t>
            </a:r>
          </a:p>
          <a:p>
            <a:pPr>
              <a:buFont typeface="+mj-lt"/>
              <a:buAutoNum type="arabicPeriod"/>
            </a:pPr>
            <a:r>
              <a:rPr lang="en-US" sz="2400" dirty="0" smtClean="0"/>
              <a:t>How do you view this source? Do you think the data cited are reliable?</a:t>
            </a:r>
          </a:p>
          <a:p>
            <a:pPr>
              <a:buFont typeface="+mj-lt"/>
              <a:buAutoNum type="arabicPeriod"/>
            </a:pPr>
            <a:r>
              <a:rPr lang="en-US" sz="2400" dirty="0" smtClean="0"/>
              <a:t>How does the presentation of data in a chart aid the reader?</a:t>
            </a:r>
          </a:p>
          <a:p>
            <a:pPr>
              <a:buFont typeface="+mj-lt"/>
              <a:buAutoNum type="arabicPeriod"/>
            </a:pPr>
            <a:r>
              <a:rPr lang="en-US" sz="2400" dirty="0" smtClean="0"/>
              <a:t>What makes a claim persuasive?</a:t>
            </a:r>
          </a:p>
          <a:p>
            <a:pPr>
              <a:buFont typeface="+mj-lt"/>
              <a:buAutoNum type="arabicPeriod"/>
            </a:pPr>
            <a:r>
              <a:rPr lang="en-US" sz="2400" dirty="0" smtClean="0"/>
              <a:t>The video “Five Ways Ed Pays” makes five claims: a college education leads to Greater Wealth, More Security, Better Health, Close Family, and Stronger Community. Make a claim for that one of those benefits.</a:t>
            </a:r>
            <a:endParaRPr lang="en-US" sz="2400" dirty="0"/>
          </a:p>
        </p:txBody>
      </p:sp>
    </p:spTree>
    <p:extLst>
      <p:ext uri="{BB962C8B-B14F-4D97-AF65-F5344CB8AC3E}">
        <p14:creationId xmlns:p14="http://schemas.microsoft.com/office/powerpoint/2010/main" val="1865646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Rhetorical Appeals</a:t>
            </a:r>
            <a:endParaRPr lang="en-US" dirty="0"/>
          </a:p>
        </p:txBody>
      </p:sp>
      <p:sp>
        <p:nvSpPr>
          <p:cNvPr id="3" name="Content Placeholder 2"/>
          <p:cNvSpPr>
            <a:spLocks noGrp="1"/>
          </p:cNvSpPr>
          <p:nvPr>
            <p:ph idx="1"/>
          </p:nvPr>
        </p:nvSpPr>
        <p:spPr>
          <a:xfrm>
            <a:off x="677334" y="1280161"/>
            <a:ext cx="8596668" cy="5519650"/>
          </a:xfrm>
        </p:spPr>
        <p:txBody>
          <a:bodyPr>
            <a:normAutofit/>
          </a:bodyPr>
          <a:lstStyle/>
          <a:p>
            <a:pPr marL="0" indent="0">
              <a:buNone/>
            </a:pPr>
            <a:r>
              <a:rPr lang="en-US" sz="2400" dirty="0" smtClean="0"/>
              <a:t>Record the following definitions in the </a:t>
            </a:r>
            <a:r>
              <a:rPr lang="en-US" sz="2800" b="1" dirty="0" smtClean="0">
                <a:solidFill>
                  <a:schemeClr val="accent3"/>
                </a:solidFill>
              </a:rPr>
              <a:t>VOCAB</a:t>
            </a:r>
            <a:r>
              <a:rPr lang="en-US" sz="2400" dirty="0" smtClean="0"/>
              <a:t> section of your </a:t>
            </a:r>
            <a:r>
              <a:rPr lang="en-US" sz="2400" dirty="0" err="1" smtClean="0"/>
              <a:t>CompBooks</a:t>
            </a:r>
            <a:r>
              <a:rPr lang="en-US" sz="2400" dirty="0" smtClean="0"/>
              <a:t>:</a:t>
            </a:r>
          </a:p>
          <a:p>
            <a:r>
              <a:rPr lang="en-US" sz="2400" b="1" dirty="0" smtClean="0"/>
              <a:t>Rhetoric</a:t>
            </a:r>
            <a:r>
              <a:rPr lang="en-US" sz="2400" dirty="0" smtClean="0"/>
              <a:t>: the use </a:t>
            </a:r>
            <a:r>
              <a:rPr lang="en-US" sz="2400" smtClean="0"/>
              <a:t>of </a:t>
            </a:r>
            <a:r>
              <a:rPr lang="en-US" sz="2400" smtClean="0"/>
              <a:t>words </a:t>
            </a:r>
            <a:r>
              <a:rPr lang="en-US" sz="2400" dirty="0" smtClean="0"/>
              <a:t>to persuade, either in writing or speech.</a:t>
            </a:r>
          </a:p>
          <a:p>
            <a:r>
              <a:rPr lang="en-US" sz="2400" b="1" dirty="0" smtClean="0"/>
              <a:t>Rhetorical appeals</a:t>
            </a:r>
            <a:r>
              <a:rPr lang="en-US" sz="2400" dirty="0" smtClean="0"/>
              <a:t>: emotional, ethical, and logical appeals used to persuade an audience to agree with the writer or speaker.</a:t>
            </a:r>
          </a:p>
          <a:p>
            <a:r>
              <a:rPr lang="en-US" sz="2400" b="1" dirty="0" smtClean="0"/>
              <a:t>Logos</a:t>
            </a:r>
            <a:r>
              <a:rPr lang="en-US" sz="2400" dirty="0" smtClean="0"/>
              <a:t>: an appeal to reason or logic</a:t>
            </a:r>
          </a:p>
          <a:p>
            <a:r>
              <a:rPr lang="en-US" sz="2400" b="1" dirty="0" smtClean="0"/>
              <a:t>Ethos</a:t>
            </a:r>
            <a:r>
              <a:rPr lang="en-US" sz="2400" dirty="0" smtClean="0"/>
              <a:t>: an appeal that focuses on the character or the qualifications of the speaker</a:t>
            </a:r>
          </a:p>
          <a:p>
            <a:r>
              <a:rPr lang="en-US" sz="2400" b="1" dirty="0" smtClean="0"/>
              <a:t>Pathos</a:t>
            </a:r>
            <a:r>
              <a:rPr lang="en-US" sz="2400" dirty="0" smtClean="0"/>
              <a:t>: an appeal to the reader’s or listener’s sense or emotions</a:t>
            </a:r>
            <a:endParaRPr lang="en-US" sz="2400" dirty="0"/>
          </a:p>
        </p:txBody>
      </p:sp>
    </p:spTree>
    <p:extLst>
      <p:ext uri="{BB962C8B-B14F-4D97-AF65-F5344CB8AC3E}">
        <p14:creationId xmlns:p14="http://schemas.microsoft.com/office/powerpoint/2010/main" val="1565367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Play</a:t>
            </a:r>
            <a:endParaRPr lang="en-US" dirty="0"/>
          </a:p>
        </p:txBody>
      </p:sp>
      <p:sp>
        <p:nvSpPr>
          <p:cNvPr id="3" name="Content Placeholder 2"/>
          <p:cNvSpPr>
            <a:spLocks noGrp="1"/>
          </p:cNvSpPr>
          <p:nvPr>
            <p:ph idx="1"/>
          </p:nvPr>
        </p:nvSpPr>
        <p:spPr/>
        <p:txBody>
          <a:bodyPr/>
          <a:lstStyle/>
          <a:p>
            <a:pPr>
              <a:buFont typeface="+mj-lt"/>
              <a:buAutoNum type="arabicPeriod"/>
            </a:pPr>
            <a:r>
              <a:rPr lang="en-US" dirty="0"/>
              <a:t>You return home late from a friend’s house and your parents confront you. What will you say to talk your way out of trouble</a:t>
            </a:r>
            <a:r>
              <a:rPr lang="en-US" dirty="0" smtClean="0"/>
              <a:t>?</a:t>
            </a:r>
          </a:p>
          <a:p>
            <a:pPr lvl="1">
              <a:buFont typeface="+mj-lt"/>
              <a:buAutoNum type="arabicPeriod"/>
            </a:pPr>
            <a:r>
              <a:rPr lang="en-US" dirty="0" smtClean="0"/>
              <a:t>Which examples are Ethos? Pathos? Logos?</a:t>
            </a:r>
          </a:p>
          <a:p>
            <a:pPr>
              <a:buFont typeface="+mj-lt"/>
              <a:buAutoNum type="arabicPeriod"/>
            </a:pPr>
            <a:r>
              <a:rPr lang="en-US" dirty="0" smtClean="0"/>
              <a:t>You are driving on the freeway and are pulled over by a police officer for speeding. How do you talk your way out of a ticket?</a:t>
            </a:r>
          </a:p>
          <a:p>
            <a:pPr>
              <a:buFont typeface="+mj-lt"/>
              <a:buAutoNum type="arabicPeriod"/>
            </a:pPr>
            <a:r>
              <a:rPr lang="en-US" dirty="0" smtClean="0"/>
              <a:t>Your essay is due TODAY and you are not ready! What do you say to your teacher to get her to give you full credit anyway?</a:t>
            </a:r>
            <a:endParaRPr lang="en-US" dirty="0"/>
          </a:p>
          <a:p>
            <a:endParaRPr lang="en-US" dirty="0"/>
          </a:p>
        </p:txBody>
      </p:sp>
    </p:spTree>
    <p:extLst>
      <p:ext uri="{BB962C8B-B14F-4D97-AF65-F5344CB8AC3E}">
        <p14:creationId xmlns:p14="http://schemas.microsoft.com/office/powerpoint/2010/main" val="4002820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Rhetorical Triangle</a:t>
            </a:r>
            <a:endParaRPr lang="en-US" dirty="0"/>
          </a:p>
        </p:txBody>
      </p:sp>
      <p:sp>
        <p:nvSpPr>
          <p:cNvPr id="3" name="Content Placeholder 2"/>
          <p:cNvSpPr>
            <a:spLocks noGrp="1"/>
          </p:cNvSpPr>
          <p:nvPr>
            <p:ph idx="1"/>
          </p:nvPr>
        </p:nvSpPr>
        <p:spPr/>
        <p:txBody>
          <a:bodyPr/>
          <a:lstStyle/>
          <a:p>
            <a:r>
              <a:rPr lang="en-US" dirty="0" smtClean="0"/>
              <a:t>Together, these rhetorical appeals are central to understanding how writers and speakers appeal to their audiences and persuade them to accept their messages. It is helpful to think of them as three points of a triangle.</a:t>
            </a:r>
            <a:endParaRPr lang="en-US" dirty="0"/>
          </a:p>
        </p:txBody>
      </p:sp>
    </p:spTree>
    <p:extLst>
      <p:ext uri="{BB962C8B-B14F-4D97-AF65-F5344CB8AC3E}">
        <p14:creationId xmlns:p14="http://schemas.microsoft.com/office/powerpoint/2010/main" val="271461946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3931</TotalTime>
  <Words>462</Words>
  <Application>Microsoft Office PowerPoint</Application>
  <PresentationFormat>Widescreen</PresentationFormat>
  <Paragraphs>33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Thursday, November 17</vt:lpstr>
      <vt:lpstr>Entry Task</vt:lpstr>
      <vt:lpstr>Learning Targets:</vt:lpstr>
      <vt:lpstr>“Education Pays”</vt:lpstr>
      <vt:lpstr>Using Rhetorical Appeals</vt:lpstr>
      <vt:lpstr>Role Play</vt:lpstr>
      <vt:lpstr>Rhetorical Triangle</vt:lpstr>
    </vt:vector>
  </TitlesOfParts>
  <Company>Everett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Thursday, September 15</dc:title>
  <dc:creator>Weber, Raegina E.</dc:creator>
  <cp:lastModifiedBy>Weber, Raegina E.</cp:lastModifiedBy>
  <cp:revision>152</cp:revision>
  <dcterms:created xsi:type="dcterms:W3CDTF">2016-09-15T14:36:57Z</dcterms:created>
  <dcterms:modified xsi:type="dcterms:W3CDTF">2016-11-17T18:20:51Z</dcterms:modified>
</cp:coreProperties>
</file>