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287" r:id="rId4"/>
    <p:sldId id="30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verettwa.springboardonline.org/ebook/book/110074260/B4EF4B3FC1014F73933CA3F86D70793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2404534"/>
            <a:ext cx="8085283" cy="1646302"/>
          </a:xfrm>
        </p:spPr>
        <p:txBody>
          <a:bodyPr/>
          <a:lstStyle/>
          <a:p>
            <a:r>
              <a:rPr lang="en-US" dirty="0" smtClean="0"/>
              <a:t>Monday, November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6855"/>
            <a:ext cx="8596668" cy="5318235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You need your </a:t>
            </a:r>
            <a:r>
              <a:rPr lang="en-US" sz="3300" smtClean="0"/>
              <a:t>CompBook and </a:t>
            </a:r>
            <a:r>
              <a:rPr lang="en-US" sz="3300" dirty="0" smtClean="0"/>
              <a:t>Wednesday’s assignment (about targeting your audience).</a:t>
            </a:r>
            <a:endParaRPr lang="en-US" sz="3300" dirty="0"/>
          </a:p>
          <a:p>
            <a:r>
              <a:rPr lang="en-US" sz="3300" dirty="0" smtClean="0"/>
              <a:t>Grab a Roots </a:t>
            </a:r>
            <a:r>
              <a:rPr lang="en-US" sz="3300" dirty="0" err="1" smtClean="0"/>
              <a:t>StudyGuide</a:t>
            </a:r>
            <a:r>
              <a:rPr lang="en-US" sz="3300" dirty="0" smtClean="0"/>
              <a:t> and begin writing down </a:t>
            </a:r>
            <a:r>
              <a:rPr lang="en-US" sz="3300" b="1" dirty="0" smtClean="0"/>
              <a:t>WEEK 9 Roots</a:t>
            </a:r>
            <a:r>
              <a:rPr lang="en-US" sz="3300" dirty="0" smtClean="0"/>
              <a:t>:</a:t>
            </a:r>
          </a:p>
          <a:p>
            <a:pPr marL="0" indent="0" fontAlgn="base">
              <a:buNone/>
            </a:pPr>
            <a:r>
              <a:rPr lang="en-US" sz="2800" b="1" dirty="0"/>
              <a:t>bene, bon</a:t>
            </a:r>
            <a:r>
              <a:rPr lang="en-US" sz="2800" dirty="0"/>
              <a:t> = well, good</a:t>
            </a:r>
          </a:p>
          <a:p>
            <a:pPr marL="0" indent="0" fontAlgn="base">
              <a:buNone/>
            </a:pPr>
            <a:r>
              <a:rPr lang="en-US" sz="2800" b="1" dirty="0"/>
              <a:t>belli</a:t>
            </a:r>
            <a:r>
              <a:rPr lang="en-US" sz="2800" dirty="0"/>
              <a:t> = war</a:t>
            </a:r>
          </a:p>
          <a:p>
            <a:pPr marL="0" indent="0" fontAlgn="base">
              <a:buNone/>
            </a:pPr>
            <a:r>
              <a:rPr lang="en-US" sz="2800" b="1" dirty="0" err="1"/>
              <a:t>dys</a:t>
            </a:r>
            <a:r>
              <a:rPr lang="en-US" sz="2800" dirty="0"/>
              <a:t> = badly, ill</a:t>
            </a:r>
          </a:p>
          <a:p>
            <a:pPr marL="0" indent="0" fontAlgn="base">
              <a:buNone/>
            </a:pPr>
            <a:r>
              <a:rPr lang="en-US" sz="2800" b="1" dirty="0" err="1"/>
              <a:t>caus</a:t>
            </a:r>
            <a:r>
              <a:rPr lang="en-US" sz="2800" b="1" dirty="0"/>
              <a:t>, </a:t>
            </a:r>
            <a:r>
              <a:rPr lang="en-US" sz="2800" b="1" dirty="0" err="1"/>
              <a:t>caut</a:t>
            </a:r>
            <a:r>
              <a:rPr lang="en-US" sz="2800" dirty="0"/>
              <a:t> = burn</a:t>
            </a:r>
          </a:p>
          <a:p>
            <a:pPr marL="0" indent="0" fontAlgn="base">
              <a:buNone/>
            </a:pPr>
            <a:r>
              <a:rPr lang="en-US" sz="2800" b="1" dirty="0" err="1"/>
              <a:t>eu</a:t>
            </a:r>
            <a:r>
              <a:rPr lang="en-US" sz="2800" dirty="0"/>
              <a:t> = well, pleasant</a:t>
            </a:r>
          </a:p>
          <a:p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6030" y="3821271"/>
            <a:ext cx="4139738" cy="303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1000"/>
              </a:spcBef>
            </a:pPr>
            <a:r>
              <a:rPr lang="en-US" sz="2800" b="1" dirty="0" err="1"/>
              <a:t>dynam</a:t>
            </a:r>
            <a:r>
              <a:rPr lang="en-US" sz="2800" dirty="0"/>
              <a:t> = power</a:t>
            </a:r>
          </a:p>
          <a:p>
            <a:pPr fontAlgn="base">
              <a:spcBef>
                <a:spcPts val="1000"/>
              </a:spcBef>
            </a:pPr>
            <a:r>
              <a:rPr lang="en-US" sz="2800" b="1" dirty="0"/>
              <a:t>mal</a:t>
            </a:r>
            <a:r>
              <a:rPr lang="en-US" sz="2800" dirty="0"/>
              <a:t> = bad</a:t>
            </a:r>
          </a:p>
          <a:p>
            <a:pPr fontAlgn="base">
              <a:spcBef>
                <a:spcPts val="1000"/>
              </a:spcBef>
            </a:pPr>
            <a:r>
              <a:rPr lang="en-US" sz="2800" b="1" dirty="0"/>
              <a:t>fall, </a:t>
            </a:r>
            <a:r>
              <a:rPr lang="en-US" sz="2800" b="1" dirty="0" err="1"/>
              <a:t>fals</a:t>
            </a:r>
            <a:r>
              <a:rPr lang="en-US" sz="2800" dirty="0"/>
              <a:t> = deceive</a:t>
            </a:r>
          </a:p>
          <a:p>
            <a:pPr fontAlgn="base">
              <a:spcBef>
                <a:spcPts val="1000"/>
              </a:spcBef>
            </a:pPr>
            <a:r>
              <a:rPr lang="en-US" sz="2800" b="1" dirty="0"/>
              <a:t>miso</a:t>
            </a:r>
            <a:r>
              <a:rPr lang="en-US" sz="2800" dirty="0"/>
              <a:t> = hate</a:t>
            </a:r>
          </a:p>
          <a:p>
            <a:pPr fontAlgn="base">
              <a:spcBef>
                <a:spcPts val="1000"/>
              </a:spcBef>
            </a:pPr>
            <a:r>
              <a:rPr lang="en-US" sz="2800" b="1" dirty="0" err="1"/>
              <a:t>ignis</a:t>
            </a:r>
            <a:r>
              <a:rPr lang="en-US" sz="2800" dirty="0"/>
              <a:t> = fire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Develop knowledge of Greek and Latin roots to help decode English vocabulary</a:t>
            </a:r>
          </a:p>
          <a:p>
            <a:r>
              <a:rPr lang="en-US" sz="2800" dirty="0" smtClean="0"/>
              <a:t>Identify different types of evidence and their purposes.</a:t>
            </a:r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Early Start on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the short editorial about the value of taking college courses for credit while in high school, </a:t>
            </a:r>
            <a:r>
              <a:rPr lang="en-US" sz="2000" b="1" dirty="0" smtClean="0"/>
              <a:t>identify the intended audience.</a:t>
            </a:r>
          </a:p>
          <a:p>
            <a:r>
              <a:rPr lang="en-US" sz="2000" b="1" dirty="0" smtClean="0">
                <a:hlinkClick r:id="rId2"/>
              </a:rPr>
              <a:t>An Early Start on College</a:t>
            </a:r>
            <a:endParaRPr lang="en-US" sz="2000" b="1" dirty="0" smtClean="0"/>
          </a:p>
          <a:p>
            <a:r>
              <a:rPr lang="en-US" sz="2000" dirty="0" smtClean="0"/>
              <a:t>Next, go back over the article and annotate the elements of argument. Identify and label:</a:t>
            </a:r>
          </a:p>
          <a:p>
            <a:pPr lvl="1"/>
            <a:r>
              <a:rPr lang="en-US" sz="1800" b="1" dirty="0" smtClean="0"/>
              <a:t>Hook / Grabber</a:t>
            </a:r>
          </a:p>
          <a:p>
            <a:pPr lvl="1"/>
            <a:r>
              <a:rPr lang="en-US" sz="1800" b="1" dirty="0" smtClean="0"/>
              <a:t>Claim</a:t>
            </a:r>
          </a:p>
          <a:p>
            <a:pPr lvl="1"/>
            <a:r>
              <a:rPr lang="en-US" sz="1800" b="1" dirty="0" smtClean="0"/>
              <a:t>Supporting Evidence</a:t>
            </a:r>
          </a:p>
          <a:p>
            <a:pPr lvl="1"/>
            <a:r>
              <a:rPr lang="en-US" sz="1800" b="1" dirty="0" smtClean="0"/>
              <a:t>Call to Action</a:t>
            </a:r>
          </a:p>
          <a:p>
            <a:pPr lvl="1"/>
            <a:r>
              <a:rPr lang="en-US" sz="1800" b="1" dirty="0" smtClean="0"/>
              <a:t>Conclusion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8369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4220</TotalTime>
  <Words>162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Monday, November 28</vt:lpstr>
      <vt:lpstr>Entry Task</vt:lpstr>
      <vt:lpstr>Learning Targets:</vt:lpstr>
      <vt:lpstr>An Early Start on College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166</cp:revision>
  <dcterms:created xsi:type="dcterms:W3CDTF">2016-09-15T14:36:57Z</dcterms:created>
  <dcterms:modified xsi:type="dcterms:W3CDTF">2016-11-29T01:45:02Z</dcterms:modified>
</cp:coreProperties>
</file>