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5" r:id="rId3"/>
    <p:sldId id="287" r:id="rId4"/>
    <p:sldId id="306" r:id="rId5"/>
    <p:sldId id="30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2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720" y="2404534"/>
            <a:ext cx="8085283" cy="1646302"/>
          </a:xfrm>
        </p:spPr>
        <p:txBody>
          <a:bodyPr/>
          <a:lstStyle/>
          <a:p>
            <a:r>
              <a:rPr lang="en-US" dirty="0" smtClean="0"/>
              <a:t>Monday, December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Freshman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Entry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4131"/>
            <a:ext cx="8596668" cy="52959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You will need your </a:t>
            </a:r>
            <a:r>
              <a:rPr lang="en-US" sz="2800" b="1" dirty="0" err="1" smtClean="0"/>
              <a:t>CompBook</a:t>
            </a:r>
            <a:r>
              <a:rPr lang="en-US" sz="2800" b="1" dirty="0" smtClean="0"/>
              <a:t> and your SpringBoard. Also get out your essay “outline” worksheet from Friday.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Be sure you have recorded the Week 10 Roots that are due on Friday:</a:t>
            </a:r>
          </a:p>
          <a:p>
            <a:pPr marL="0" indent="0" fontAlgn="base">
              <a:buNone/>
            </a:pPr>
            <a:r>
              <a:rPr lang="en-US" sz="2400" b="1" dirty="0" err="1" smtClean="0"/>
              <a:t>levi</a:t>
            </a:r>
            <a:r>
              <a:rPr lang="en-US" sz="2400" dirty="0" smtClean="0"/>
              <a:t> </a:t>
            </a:r>
            <a:r>
              <a:rPr lang="en-US" sz="2400" dirty="0"/>
              <a:t>= light (weight)</a:t>
            </a:r>
          </a:p>
          <a:p>
            <a:pPr marL="0" indent="0" fontAlgn="base">
              <a:buNone/>
            </a:pPr>
            <a:r>
              <a:rPr lang="en-US" sz="2400" b="1" dirty="0"/>
              <a:t>phobia</a:t>
            </a:r>
            <a:r>
              <a:rPr lang="en-US" sz="2400" dirty="0"/>
              <a:t> = fear</a:t>
            </a:r>
          </a:p>
          <a:p>
            <a:pPr marL="0" indent="0" fontAlgn="base">
              <a:buNone/>
            </a:pPr>
            <a:r>
              <a:rPr lang="en-US" sz="2400" b="1" dirty="0" err="1"/>
              <a:t>mor</a:t>
            </a:r>
            <a:r>
              <a:rPr lang="en-US" sz="2400" b="1" dirty="0"/>
              <a:t>, mort</a:t>
            </a:r>
            <a:r>
              <a:rPr lang="en-US" sz="2400" dirty="0"/>
              <a:t> = death</a:t>
            </a:r>
          </a:p>
          <a:p>
            <a:pPr marL="0" indent="0" fontAlgn="base">
              <a:buNone/>
            </a:pPr>
            <a:r>
              <a:rPr lang="en-US" sz="2400" b="1" dirty="0"/>
              <a:t>psych</a:t>
            </a:r>
            <a:r>
              <a:rPr lang="en-US" sz="2400" dirty="0"/>
              <a:t> = mind</a:t>
            </a:r>
          </a:p>
          <a:p>
            <a:pPr marL="0" indent="0" fontAlgn="base">
              <a:buNone/>
            </a:pPr>
            <a:r>
              <a:rPr lang="en-US" sz="2400" b="1" dirty="0" err="1"/>
              <a:t>nat</a:t>
            </a:r>
            <a:r>
              <a:rPr lang="en-US" sz="2400" b="1" dirty="0"/>
              <a:t>, </a:t>
            </a:r>
            <a:r>
              <a:rPr lang="en-US" sz="2400" b="1" dirty="0" err="1"/>
              <a:t>nasc</a:t>
            </a:r>
            <a:r>
              <a:rPr lang="en-US" sz="2400" dirty="0"/>
              <a:t> = birth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164678" y="3790602"/>
            <a:ext cx="4879571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1000"/>
              </a:spcBef>
            </a:pPr>
            <a:r>
              <a:rPr lang="en-US" sz="2400" b="1" dirty="0"/>
              <a:t>sac, </a:t>
            </a:r>
            <a:r>
              <a:rPr lang="en-US" sz="2400" b="1" dirty="0" err="1"/>
              <a:t>sanc</a:t>
            </a:r>
            <a:r>
              <a:rPr lang="en-US" sz="2400" b="1" dirty="0"/>
              <a:t>, </a:t>
            </a:r>
            <a:r>
              <a:rPr lang="en-US" sz="2400" b="1" dirty="0" err="1"/>
              <a:t>secr</a:t>
            </a:r>
            <a:r>
              <a:rPr lang="en-US" sz="2400" dirty="0"/>
              <a:t> = hidden, </a:t>
            </a:r>
            <a:r>
              <a:rPr lang="en-US" sz="2400" dirty="0" smtClean="0"/>
              <a:t>sacred</a:t>
            </a:r>
            <a:endParaRPr lang="en-US" sz="2400" dirty="0"/>
          </a:p>
          <a:p>
            <a:pPr fontAlgn="base">
              <a:spcBef>
                <a:spcPts val="1000"/>
              </a:spcBef>
            </a:pPr>
            <a:r>
              <a:rPr lang="en-US" sz="2400" b="1" dirty="0" err="1"/>
              <a:t>oper</a:t>
            </a:r>
            <a:r>
              <a:rPr lang="en-US" sz="2400" dirty="0"/>
              <a:t> = </a:t>
            </a:r>
            <a:r>
              <a:rPr lang="en-US" sz="2400" dirty="0" smtClean="0"/>
              <a:t>work</a:t>
            </a:r>
            <a:endParaRPr lang="en-US" sz="2400" dirty="0"/>
          </a:p>
          <a:p>
            <a:pPr fontAlgn="base">
              <a:spcBef>
                <a:spcPts val="1000"/>
              </a:spcBef>
            </a:pPr>
            <a:r>
              <a:rPr lang="en-US" sz="2400" b="1" dirty="0"/>
              <a:t>sent, </a:t>
            </a:r>
            <a:r>
              <a:rPr lang="en-US" sz="2400" b="1" dirty="0" err="1"/>
              <a:t>sens</a:t>
            </a:r>
            <a:r>
              <a:rPr lang="en-US" sz="2400" dirty="0"/>
              <a:t> = </a:t>
            </a:r>
            <a:r>
              <a:rPr lang="en-US" sz="2400" dirty="0" smtClean="0"/>
              <a:t>feel</a:t>
            </a:r>
            <a:endParaRPr lang="en-US" sz="2400" dirty="0"/>
          </a:p>
          <a:p>
            <a:pPr fontAlgn="base">
              <a:spcBef>
                <a:spcPts val="1000"/>
              </a:spcBef>
            </a:pPr>
            <a:r>
              <a:rPr lang="en-US" sz="2400" b="1" dirty="0" err="1"/>
              <a:t>phil</a:t>
            </a:r>
            <a:r>
              <a:rPr lang="en-US" sz="2400" dirty="0"/>
              <a:t> = </a:t>
            </a:r>
            <a:r>
              <a:rPr lang="en-US" sz="2400" dirty="0" smtClean="0"/>
              <a:t>love</a:t>
            </a:r>
            <a:endParaRPr lang="en-US" sz="2400" dirty="0"/>
          </a:p>
          <a:p>
            <a:pPr fontAlgn="base">
              <a:spcBef>
                <a:spcPts val="1000"/>
              </a:spcBef>
            </a:pPr>
            <a:r>
              <a:rPr lang="en-US" sz="2400" b="1" dirty="0" err="1"/>
              <a:t>ver</a:t>
            </a:r>
            <a:r>
              <a:rPr lang="en-US" sz="2400" b="1" dirty="0"/>
              <a:t>, </a:t>
            </a:r>
            <a:r>
              <a:rPr lang="en-US" sz="2400" b="1" dirty="0" err="1"/>
              <a:t>veri</a:t>
            </a:r>
            <a:r>
              <a:rPr lang="en-US" sz="2400" dirty="0"/>
              <a:t>= true</a:t>
            </a:r>
          </a:p>
        </p:txBody>
      </p:sp>
    </p:spTree>
    <p:extLst>
      <p:ext uri="{BB962C8B-B14F-4D97-AF65-F5344CB8AC3E}">
        <p14:creationId xmlns:p14="http://schemas.microsoft.com/office/powerpoint/2010/main" val="197670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Select evidence, appeals, and techniques specifically to reach a target audience.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95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ORGANIZE YOUR ARGUMENT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1241"/>
            <a:ext cx="8596668" cy="53497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ESSAY PROMPT:</a:t>
            </a:r>
          </a:p>
          <a:p>
            <a:pPr lvl="1"/>
            <a:r>
              <a:rPr lang="en-US" sz="2000" dirty="0" smtClean="0"/>
              <a:t>Your assignment is to write an essay of argumentation about the value of a college education. Your essay must be organized as an argument in which you assert a precise claim, support it with reasons and evidence, and acknowledge and refute counterclaims fairly.</a:t>
            </a:r>
          </a:p>
          <a:p>
            <a:pPr lvl="1"/>
            <a:r>
              <a:rPr lang="en-US" sz="2000" dirty="0" smtClean="0"/>
              <a:t>To write this essay, you may use any of the articles / resources we’ve examined in class. You may also add additional documents of your </a:t>
            </a:r>
            <a:r>
              <a:rPr lang="en-US" sz="2000" dirty="0" err="1" smtClean="0"/>
              <a:t>schoosing</a:t>
            </a:r>
            <a:r>
              <a:rPr lang="en-US" sz="2000" dirty="0" smtClean="0"/>
              <a:t> as long as you clearly cite the source.</a:t>
            </a:r>
          </a:p>
          <a:p>
            <a:pPr lvl="1"/>
            <a:r>
              <a:rPr lang="en-US" sz="2000" dirty="0" smtClean="0"/>
              <a:t>Your goal is to convince your reader that you are an expert on the topic. To accomplish this, make sure write strictly in third person so you can achieve a formal voice. Avoid slang and </a:t>
            </a:r>
            <a:r>
              <a:rPr lang="en-US" sz="2000" dirty="0" err="1" smtClean="0"/>
              <a:t>abbrevications</a:t>
            </a:r>
            <a:r>
              <a:rPr lang="en-US" sz="2000" dirty="0" smtClean="0"/>
              <a:t>. Do not include phrases such as “I think,” “I believe,” or “in my </a:t>
            </a:r>
            <a:r>
              <a:rPr lang="en-US" sz="2000" dirty="0" err="1" smtClean="0"/>
              <a:t>opinon</a:t>
            </a:r>
            <a:r>
              <a:rPr lang="en-US" sz="2000" dirty="0" smtClean="0"/>
              <a:t>.” Cite all sources by recording exactly where you got your data or quotation.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009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 MUST completely finish the pre-writing document before you will be allowed to begin the actual essay. Please write in complete sentences.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851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4600</TotalTime>
  <Words>297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Monday, December 5</vt:lpstr>
      <vt:lpstr>Entry Task</vt:lpstr>
      <vt:lpstr>Learning Targets:</vt:lpstr>
      <vt:lpstr>ORGANIZE YOUR ARGUMENT</vt:lpstr>
      <vt:lpstr>Pre-Write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September 15</dc:title>
  <dc:creator>Weber, Raegina E.</dc:creator>
  <cp:lastModifiedBy>Weber, Raegina E.</cp:lastModifiedBy>
  <cp:revision>179</cp:revision>
  <dcterms:created xsi:type="dcterms:W3CDTF">2016-09-15T14:36:57Z</dcterms:created>
  <dcterms:modified xsi:type="dcterms:W3CDTF">2016-12-05T17:02:34Z</dcterms:modified>
</cp:coreProperties>
</file>