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5" r:id="rId3"/>
    <p:sldId id="307" r:id="rId4"/>
    <p:sldId id="287" r:id="rId5"/>
    <p:sldId id="30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6" y="2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verettwa.springboardonline.org/ebook/book/110074260/B4EF4B3FC1014F73933CA3F86D70793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720" y="2404534"/>
            <a:ext cx="8085283" cy="1646302"/>
          </a:xfrm>
        </p:spPr>
        <p:txBody>
          <a:bodyPr/>
          <a:lstStyle/>
          <a:p>
            <a:r>
              <a:rPr lang="en-US" dirty="0" smtClean="0"/>
              <a:t>Wednesday, November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Freshman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43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Entry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4131"/>
            <a:ext cx="8596668" cy="52959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/>
              <a:t>You will need your </a:t>
            </a:r>
            <a:r>
              <a:rPr lang="en-US" sz="2800" b="1" dirty="0" err="1" smtClean="0"/>
              <a:t>CompBook</a:t>
            </a:r>
            <a:r>
              <a:rPr lang="en-US" sz="2800" b="1" smtClean="0"/>
              <a:t> and your </a:t>
            </a:r>
            <a:r>
              <a:rPr lang="en-US" sz="2800" b="1" dirty="0" err="1" smtClean="0"/>
              <a:t>SpringBoard</a:t>
            </a:r>
            <a:r>
              <a:rPr lang="en-US" sz="2800" b="1" dirty="0"/>
              <a:t>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Turn to the </a:t>
            </a:r>
            <a:r>
              <a:rPr lang="en-US" sz="3200" b="1" dirty="0" smtClean="0">
                <a:solidFill>
                  <a:srgbClr val="92D050"/>
                </a:solidFill>
              </a:rPr>
              <a:t>WRITING</a:t>
            </a:r>
            <a:r>
              <a:rPr lang="en-US" sz="2800" dirty="0" smtClean="0"/>
              <a:t> section of your </a:t>
            </a:r>
            <a:r>
              <a:rPr lang="en-US" sz="2800" dirty="0" err="1" smtClean="0"/>
              <a:t>CompBook</a:t>
            </a:r>
            <a:r>
              <a:rPr lang="en-US" sz="2800" dirty="0" smtClean="0"/>
              <a:t> and respond to the following questions:</a:t>
            </a:r>
            <a:endParaRPr lang="en-US" sz="2800" dirty="0"/>
          </a:p>
          <a:p>
            <a:pPr marL="400050" lvl="1" indent="0">
              <a:buNone/>
            </a:pPr>
            <a:r>
              <a:rPr lang="en-US" sz="2400" dirty="0" smtClean="0"/>
              <a:t>Explain the difference between a formal and informal writing style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7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vs. Informal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Elements of Formal Writing: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3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Identify counterclaims and refutations in an argument.</a:t>
            </a:r>
          </a:p>
          <a:p>
            <a:r>
              <a:rPr lang="en-US" sz="2800" dirty="0" smtClean="0"/>
              <a:t>Analyze conclusions to an argument.</a:t>
            </a:r>
          </a:p>
          <a:p>
            <a:r>
              <a:rPr lang="en-US" sz="2800" dirty="0" smtClean="0"/>
              <a:t>Describe counterclaims and refutations in writing.</a:t>
            </a:r>
          </a:p>
        </p:txBody>
      </p:sp>
    </p:spTree>
    <p:extLst>
      <p:ext uri="{BB962C8B-B14F-4D97-AF65-F5344CB8AC3E}">
        <p14:creationId xmlns:p14="http://schemas.microsoft.com/office/powerpoint/2010/main" val="1395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Claims and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/>
          <a:lstStyle/>
          <a:p>
            <a:r>
              <a:rPr lang="en-US" dirty="0" smtClean="0"/>
              <a:t>We’re going to read two editorials: “Why College Isn’t for Everyone,” and “Actually, College Is Very Much Worth It.”</a:t>
            </a:r>
          </a:p>
          <a:p>
            <a:r>
              <a:rPr lang="en-US" dirty="0" smtClean="0"/>
              <a:t>We will ANALYZE them for elements of argument. Label the following:</a:t>
            </a:r>
          </a:p>
          <a:p>
            <a:pPr lvl="1"/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Claim</a:t>
            </a:r>
          </a:p>
          <a:p>
            <a:pPr lvl="1"/>
            <a:r>
              <a:rPr lang="en-US" dirty="0" smtClean="0"/>
              <a:t>Support/evidence</a:t>
            </a:r>
          </a:p>
          <a:p>
            <a:pPr lvl="1"/>
            <a:r>
              <a:rPr lang="en-US" dirty="0" smtClean="0"/>
              <a:t>Counterclaims/refutations</a:t>
            </a:r>
          </a:p>
          <a:p>
            <a:pPr lvl="1"/>
            <a:r>
              <a:rPr lang="en-US" dirty="0" smtClean="0"/>
              <a:t>Conclusion/call to action</a:t>
            </a:r>
          </a:p>
          <a:p>
            <a:r>
              <a:rPr lang="en-US" dirty="0" smtClean="0">
                <a:hlinkClick r:id="rId2"/>
              </a:rPr>
              <a:t>Why College Isn’t for Everyone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Actually, College Is Very Much Worth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3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4587</TotalTime>
  <Words>138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Wednesday, November 30</vt:lpstr>
      <vt:lpstr>Entry Task</vt:lpstr>
      <vt:lpstr>Formal vs. Informal Writing</vt:lpstr>
      <vt:lpstr>Learning Targets:</vt:lpstr>
      <vt:lpstr>Evaluating Claims and Reasoning</vt:lpstr>
    </vt:vector>
  </TitlesOfParts>
  <Company>Everett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15</dc:title>
  <dc:creator>Weber, Raegina E.</dc:creator>
  <cp:lastModifiedBy>Weber, Raegina E.</cp:lastModifiedBy>
  <cp:revision>176</cp:revision>
  <dcterms:created xsi:type="dcterms:W3CDTF">2016-09-15T14:36:57Z</dcterms:created>
  <dcterms:modified xsi:type="dcterms:W3CDTF">2016-11-30T22:33:46Z</dcterms:modified>
</cp:coreProperties>
</file>